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4" r:id="rId5"/>
    <p:sldId id="260" r:id="rId6"/>
    <p:sldId id="261" r:id="rId7"/>
    <p:sldId id="262" r:id="rId8"/>
    <p:sldId id="263" r:id="rId9"/>
    <p:sldId id="264" r:id="rId10"/>
    <p:sldId id="265" r:id="rId11"/>
    <p:sldId id="276" r:id="rId12"/>
    <p:sldId id="277" r:id="rId13"/>
    <p:sldId id="278" r:id="rId14"/>
    <p:sldId id="268" r:id="rId15"/>
    <p:sldId id="269" r:id="rId16"/>
    <p:sldId id="270" r:id="rId17"/>
    <p:sldId id="271" r:id="rId18"/>
    <p:sldId id="272"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D1FFF3"/>
    <a:srgbClr val="CCFF99"/>
    <a:srgbClr val="FFE8C5"/>
    <a:srgbClr val="FFFF97"/>
    <a:srgbClr val="D9FFFF"/>
    <a:srgbClr val="66FF33"/>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47ABC5-961D-4072-A371-3625B0597DA2}" type="datetimeFigureOut">
              <a:rPr lang="ru-RU" smtClean="0"/>
              <a:t>16.04.2012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187829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47ABC5-961D-4072-A371-3625B0597DA2}" type="datetimeFigureOut">
              <a:rPr lang="ru-RU" smtClean="0"/>
              <a:t>16.04.2012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401740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47ABC5-961D-4072-A371-3625B0597DA2}" type="datetimeFigureOut">
              <a:rPr lang="ru-RU" smtClean="0"/>
              <a:t>16.04.2012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394961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47ABC5-961D-4072-A371-3625B0597DA2}" type="datetimeFigureOut">
              <a:rPr lang="ru-RU" smtClean="0"/>
              <a:t>16.04.2012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381515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47ABC5-961D-4072-A371-3625B0597DA2}" type="datetimeFigureOut">
              <a:rPr lang="ru-RU" smtClean="0"/>
              <a:t>16.04.2012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202659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47ABC5-961D-4072-A371-3625B0597DA2}" type="datetimeFigureOut">
              <a:rPr lang="ru-RU" smtClean="0"/>
              <a:t>16.04.2012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233334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47ABC5-961D-4072-A371-3625B0597DA2}" type="datetimeFigureOut">
              <a:rPr lang="ru-RU" smtClean="0"/>
              <a:t>16.04.2012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389266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47ABC5-961D-4072-A371-3625B0597DA2}" type="datetimeFigureOut">
              <a:rPr lang="ru-RU" smtClean="0"/>
              <a:t>16.04.2012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285183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47ABC5-961D-4072-A371-3625B0597DA2}" type="datetimeFigureOut">
              <a:rPr lang="ru-RU" smtClean="0"/>
              <a:t>16.04.2012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126625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47ABC5-961D-4072-A371-3625B0597DA2}" type="datetimeFigureOut">
              <a:rPr lang="ru-RU" smtClean="0"/>
              <a:t>16.04.2012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382726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47ABC5-961D-4072-A371-3625B0597DA2}" type="datetimeFigureOut">
              <a:rPr lang="ru-RU" smtClean="0"/>
              <a:t>16.04.2012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614CC-E5FB-4B7B-A872-A97EAC15ED16}" type="slidenum">
              <a:rPr lang="ru-RU" smtClean="0"/>
              <a:t>‹#›</a:t>
            </a:fld>
            <a:endParaRPr lang="ru-RU"/>
          </a:p>
        </p:txBody>
      </p:sp>
    </p:spTree>
    <p:extLst>
      <p:ext uri="{BB962C8B-B14F-4D97-AF65-F5344CB8AC3E}">
        <p14:creationId xmlns:p14="http://schemas.microsoft.com/office/powerpoint/2010/main" val="111793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6633"/>
            </a:gs>
            <a:gs pos="83000">
              <a:srgbClr val="FFFF00"/>
            </a:gs>
            <a:gs pos="0">
              <a:srgbClr val="01A78F"/>
            </a:gs>
            <a:gs pos="9000">
              <a:srgbClr val="66FF33"/>
            </a:gs>
            <a:gs pos="100000">
              <a:srgbClr val="3366FF"/>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7ABC5-961D-4072-A371-3625B0597DA2}" type="datetimeFigureOut">
              <a:rPr lang="ru-RU" smtClean="0"/>
              <a:t>16.04.2012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614CC-E5FB-4B7B-A872-A97EAC15ED16}" type="slidenum">
              <a:rPr lang="ru-RU" smtClean="0"/>
              <a:t>‹#›</a:t>
            </a:fld>
            <a:endParaRPr lang="ru-RU"/>
          </a:p>
        </p:txBody>
      </p:sp>
    </p:spTree>
    <p:extLst>
      <p:ext uri="{BB962C8B-B14F-4D97-AF65-F5344CB8AC3E}">
        <p14:creationId xmlns:p14="http://schemas.microsoft.com/office/powerpoint/2010/main" val="428193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7096" y="908720"/>
            <a:ext cx="7740352" cy="2827158"/>
          </a:xfrm>
        </p:spPr>
        <p:txBody>
          <a:bodyPr>
            <a:noAutofit/>
            <a:scene3d>
              <a:camera prst="perspectiveContrastingLeftFacing"/>
              <a:lightRig rig="threePt" dir="t"/>
            </a:scene3d>
            <a:sp3d extrusionH="57150">
              <a:bevelT w="57150" h="38100" prst="artDeco"/>
            </a:sp3d>
          </a:bodyPr>
          <a:lstStyle/>
          <a:p>
            <a:r>
              <a:rPr lang="ru-RU" sz="6600" b="1" i="1" dirty="0" smtClean="0">
                <a:ln>
                  <a:solidFill>
                    <a:srgbClr val="C00000"/>
                  </a:solidFill>
                </a:ln>
                <a:solidFill>
                  <a:srgbClr val="FF0000"/>
                </a:solidFill>
                <a:effectLst>
                  <a:glow rad="101600">
                    <a:srgbClr val="FFFF00">
                      <a:alpha val="60000"/>
                    </a:srgbClr>
                  </a:glow>
                  <a:outerShdw blurRad="60007" dist="310007" dir="7680000" sy="30000" kx="1300200" algn="ctr" rotWithShape="0">
                    <a:prstClr val="black">
                      <a:alpha val="32000"/>
                    </a:prstClr>
                  </a:outerShdw>
                </a:effectLst>
                <a:latin typeface="Bookman Old Style" pitchFamily="18" charset="0"/>
              </a:rPr>
              <a:t>Каждый может стать Олимпийцем!</a:t>
            </a:r>
            <a:endParaRPr lang="ru-RU" sz="6600" b="1" i="1" dirty="0">
              <a:ln>
                <a:solidFill>
                  <a:srgbClr val="C00000"/>
                </a:solidFill>
              </a:ln>
              <a:solidFill>
                <a:srgbClr val="FF0000"/>
              </a:solidFill>
              <a:effectLst>
                <a:glow rad="101600">
                  <a:srgbClr val="FFFF00">
                    <a:alpha val="60000"/>
                  </a:srgbClr>
                </a:glow>
                <a:outerShdw blurRad="60007" dist="310007" dir="7680000" sy="30000" kx="1300200" algn="ctr" rotWithShape="0">
                  <a:prstClr val="black">
                    <a:alpha val="32000"/>
                  </a:prstClr>
                </a:outerShdw>
              </a:effectLst>
              <a:latin typeface="Bookman Old Style" pitchFamily="18" charset="0"/>
            </a:endParaRPr>
          </a:p>
        </p:txBody>
      </p:sp>
      <p:sp>
        <p:nvSpPr>
          <p:cNvPr id="3" name="Подзаголовок 2"/>
          <p:cNvSpPr>
            <a:spLocks noGrp="1"/>
          </p:cNvSpPr>
          <p:nvPr>
            <p:ph type="subTitle" idx="1"/>
          </p:nvPr>
        </p:nvSpPr>
        <p:spPr>
          <a:xfrm>
            <a:off x="3995936" y="4941168"/>
            <a:ext cx="4464496" cy="1800200"/>
          </a:xfrm>
          <a:solidFill>
            <a:srgbClr val="FFFF00"/>
          </a:solidFill>
          <a:ln w="19050">
            <a:solidFill>
              <a:srgbClr val="FF0000"/>
            </a:solidFill>
          </a:ln>
        </p:spPr>
        <p:txBody>
          <a:bodyPr>
            <a:noAutofit/>
          </a:bodyPr>
          <a:lstStyle/>
          <a:p>
            <a:r>
              <a:rPr lang="ru-RU" sz="1600" b="1" dirty="0" smtClean="0">
                <a:solidFill>
                  <a:schemeClr val="tx1"/>
                </a:solidFill>
                <a:latin typeface="Bookman Old Style" pitchFamily="18" charset="0"/>
              </a:rPr>
              <a:t>Выполнили: учащиеся 8а класса МБОУ СОШ №7 </a:t>
            </a:r>
            <a:r>
              <a:rPr lang="ru-RU" sz="1600" b="1" dirty="0" err="1" smtClean="0">
                <a:solidFill>
                  <a:schemeClr val="tx1"/>
                </a:solidFill>
                <a:latin typeface="Bookman Old Style" pitchFamily="18" charset="0"/>
              </a:rPr>
              <a:t>г.Балаково</a:t>
            </a:r>
            <a:endParaRPr lang="ru-RU" sz="1600" b="1" dirty="0" smtClean="0">
              <a:solidFill>
                <a:schemeClr val="tx1"/>
              </a:solidFill>
              <a:latin typeface="Bookman Old Style" pitchFamily="18" charset="0"/>
            </a:endParaRPr>
          </a:p>
          <a:p>
            <a:r>
              <a:rPr lang="ru-RU" sz="1600" b="1" dirty="0" err="1" smtClean="0">
                <a:solidFill>
                  <a:schemeClr val="tx1"/>
                </a:solidFill>
                <a:latin typeface="Bookman Old Style" pitchFamily="18" charset="0"/>
              </a:rPr>
              <a:t>Безгодова</a:t>
            </a:r>
            <a:r>
              <a:rPr lang="ru-RU" sz="1600" b="1" dirty="0" smtClean="0">
                <a:solidFill>
                  <a:schemeClr val="tx1"/>
                </a:solidFill>
                <a:latin typeface="Bookman Old Style" pitchFamily="18" charset="0"/>
              </a:rPr>
              <a:t> Дарья, Короткова Юлия.</a:t>
            </a:r>
          </a:p>
          <a:p>
            <a:r>
              <a:rPr lang="ru-RU" sz="1600" b="1" dirty="0" smtClean="0">
                <a:solidFill>
                  <a:schemeClr val="tx1"/>
                </a:solidFill>
                <a:latin typeface="Bookman Old Style" pitchFamily="18" charset="0"/>
              </a:rPr>
              <a:t>Руководитель:</a:t>
            </a:r>
          </a:p>
          <a:p>
            <a:r>
              <a:rPr lang="ru-RU" sz="1600" b="1" dirty="0">
                <a:solidFill>
                  <a:schemeClr val="tx1"/>
                </a:solidFill>
                <a:latin typeface="Bookman Old Style" pitchFamily="18" charset="0"/>
              </a:rPr>
              <a:t>у</a:t>
            </a:r>
            <a:r>
              <a:rPr lang="ru-RU" sz="1600" b="1" dirty="0" smtClean="0">
                <a:solidFill>
                  <a:schemeClr val="tx1"/>
                </a:solidFill>
                <a:latin typeface="Bookman Old Style" pitchFamily="18" charset="0"/>
              </a:rPr>
              <a:t>читель физической культуры</a:t>
            </a:r>
          </a:p>
          <a:p>
            <a:r>
              <a:rPr lang="ru-RU" sz="1600" b="1" dirty="0" smtClean="0">
                <a:solidFill>
                  <a:schemeClr val="tx1"/>
                </a:solidFill>
                <a:latin typeface="Bookman Old Style" pitchFamily="18" charset="0"/>
              </a:rPr>
              <a:t>Демидова Ольга Ивановна</a:t>
            </a:r>
            <a:endParaRPr lang="ru-RU" sz="1600" b="1" dirty="0">
              <a:solidFill>
                <a:schemeClr val="tx1"/>
              </a:solidFill>
              <a:latin typeface="Bookman Old Style" pitchFamily="18" charset="0"/>
            </a:endParaRPr>
          </a:p>
        </p:txBody>
      </p:sp>
      <p:pic>
        <p:nvPicPr>
          <p:cNvPr id="1026" name="Picture 2" descr="C:\Documents and Settings\Admin\Рабочий стол\9479744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615" r="7895"/>
          <a:stretch/>
        </p:blipFill>
        <p:spPr bwMode="auto">
          <a:xfrm>
            <a:off x="295375" y="764704"/>
            <a:ext cx="2448272" cy="5008335"/>
          </a:xfrm>
          <a:prstGeom prst="rect">
            <a:avLst/>
          </a:prstGeom>
          <a:ln w="57150">
            <a:solidFill>
              <a:srgbClr val="FFFF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9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ru-RU" sz="3600" b="1" i="1" dirty="0" smtClean="0">
                <a:solidFill>
                  <a:schemeClr val="tx2">
                    <a:lumMod val="75000"/>
                  </a:schemeClr>
                </a:solidFill>
                <a:latin typeface="Bookman Old Style" pitchFamily="18" charset="0"/>
              </a:rPr>
              <a:t>С чего начать?</a:t>
            </a:r>
            <a:endParaRPr lang="ru-RU" sz="3600" b="1" i="1" dirty="0">
              <a:solidFill>
                <a:schemeClr val="tx2">
                  <a:lumMod val="75000"/>
                </a:schemeClr>
              </a:solidFill>
              <a:latin typeface="Bookman Old Style" pitchFamily="18" charset="0"/>
            </a:endParaRPr>
          </a:p>
        </p:txBody>
      </p:sp>
      <p:sp>
        <p:nvSpPr>
          <p:cNvPr id="3" name="Объект 2"/>
          <p:cNvSpPr>
            <a:spLocks noGrp="1"/>
          </p:cNvSpPr>
          <p:nvPr>
            <p:ph idx="1"/>
          </p:nvPr>
        </p:nvSpPr>
        <p:spPr>
          <a:xfrm>
            <a:off x="2771800" y="1124744"/>
            <a:ext cx="3168352" cy="5616624"/>
          </a:xfrm>
          <a:ln w="38100">
            <a:solidFill>
              <a:srgbClr val="66FF33"/>
            </a:solidFill>
          </a:ln>
        </p:spPr>
        <p:txBody>
          <a:bodyPr>
            <a:normAutofit fontScale="47500" lnSpcReduction="20000"/>
          </a:bodyPr>
          <a:lstStyle/>
          <a:p>
            <a:r>
              <a:rPr lang="ru-RU" b="1" i="1" dirty="0" smtClean="0">
                <a:solidFill>
                  <a:schemeClr val="accent6">
                    <a:lumMod val="50000"/>
                  </a:schemeClr>
                </a:solidFill>
                <a:latin typeface="Bookman Old Style" pitchFamily="18" charset="0"/>
              </a:rPr>
              <a:t>Правильно построенный и систематически выполняемый </a:t>
            </a:r>
            <a:r>
              <a:rPr lang="ru-RU" b="1" i="1" u="sng" dirty="0" smtClean="0">
                <a:solidFill>
                  <a:srgbClr val="009900"/>
                </a:solidFill>
                <a:latin typeface="Bookman Old Style" pitchFamily="18" charset="0"/>
              </a:rPr>
              <a:t>режим</a:t>
            </a:r>
            <a:r>
              <a:rPr lang="ru-RU" b="1" i="1" dirty="0" smtClean="0">
                <a:solidFill>
                  <a:srgbClr val="009900"/>
                </a:solidFill>
                <a:latin typeface="Bookman Old Style" pitchFamily="18" charset="0"/>
              </a:rPr>
              <a:t> </a:t>
            </a:r>
            <a:r>
              <a:rPr lang="ru-RU" b="1" i="1" dirty="0" smtClean="0">
                <a:solidFill>
                  <a:schemeClr val="accent6">
                    <a:lumMod val="50000"/>
                  </a:schemeClr>
                </a:solidFill>
                <a:latin typeface="Bookman Old Style" pitchFamily="18" charset="0"/>
              </a:rPr>
              <a:t>много значит и для укрепления здоровья, и для роста спортивных достижений.</a:t>
            </a:r>
          </a:p>
          <a:p>
            <a:r>
              <a:rPr lang="ru-RU" b="1" i="1" dirty="0" smtClean="0">
                <a:solidFill>
                  <a:schemeClr val="accent6">
                    <a:lumMod val="50000"/>
                  </a:schemeClr>
                </a:solidFill>
                <a:latin typeface="Bookman Old Style" pitchFamily="18" charset="0"/>
              </a:rPr>
              <a:t>   </a:t>
            </a:r>
            <a:r>
              <a:rPr lang="ru-RU" b="1" i="1" dirty="0" smtClean="0">
                <a:solidFill>
                  <a:schemeClr val="tx2">
                    <a:lumMod val="50000"/>
                  </a:schemeClr>
                </a:solidFill>
                <a:latin typeface="Bookman Old Style" pitchFamily="18" charset="0"/>
              </a:rPr>
              <a:t>Главным в режиме является </a:t>
            </a:r>
            <a:r>
              <a:rPr lang="ru-RU" b="1" i="1" u="sng" dirty="0" smtClean="0">
                <a:solidFill>
                  <a:schemeClr val="accent6">
                    <a:lumMod val="75000"/>
                  </a:schemeClr>
                </a:solidFill>
                <a:latin typeface="Bookman Old Style" pitchFamily="18" charset="0"/>
              </a:rPr>
              <a:t>регулярность. </a:t>
            </a:r>
            <a:r>
              <a:rPr lang="ru-RU" b="1" i="1" dirty="0" smtClean="0">
                <a:solidFill>
                  <a:schemeClr val="tx2">
                    <a:lumMod val="50000"/>
                  </a:schemeClr>
                </a:solidFill>
                <a:latin typeface="Bookman Old Style" pitchFamily="18" charset="0"/>
              </a:rPr>
              <a:t>Это значит, что он должен соблюдаться не только в период соревнований, но и в течение всего учебно-тренировочного процесса.</a:t>
            </a:r>
          </a:p>
          <a:p>
            <a:r>
              <a:rPr lang="ru-RU" b="1" i="1" dirty="0" smtClean="0">
                <a:solidFill>
                  <a:schemeClr val="accent6">
                    <a:lumMod val="50000"/>
                  </a:schemeClr>
                </a:solidFill>
                <a:latin typeface="Bookman Old Style" pitchFamily="18" charset="0"/>
              </a:rPr>
              <a:t>    Устанавливая режим, необходимо исходить из индивидуальных особенностей спортсмена, характера и условий его труда и быта, привычек. Не может быть одинакового рецепта для всех спортсменов. </a:t>
            </a:r>
          </a:p>
        </p:txBody>
      </p:sp>
      <p:pic>
        <p:nvPicPr>
          <p:cNvPr id="11266" name="Picture 2" descr="C:\Documents and Settings\Admin\Рабочий стол\fa515e8ffb5a.jpg"/>
          <p:cNvPicPr>
            <a:picLocks noChangeAspect="1" noChangeArrowheads="1"/>
          </p:cNvPicPr>
          <p:nvPr/>
        </p:nvPicPr>
        <p:blipFill rotWithShape="1">
          <a:blip r:embed="rId2">
            <a:extLst>
              <a:ext uri="{28A0092B-C50C-407E-A947-70E740481C1C}">
                <a14:useLocalDpi xmlns:a14="http://schemas.microsoft.com/office/drawing/2010/main" val="0"/>
              </a:ext>
            </a:extLst>
          </a:blip>
          <a:srcRect r="54352"/>
          <a:stretch/>
        </p:blipFill>
        <p:spPr bwMode="auto">
          <a:xfrm>
            <a:off x="323528" y="1124744"/>
            <a:ext cx="2366620" cy="3888432"/>
          </a:xfrm>
          <a:prstGeom prst="rect">
            <a:avLst/>
          </a:prstGeom>
          <a:noFill/>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1267" name="Picture 3" descr="C:\Documents and Settings\Admin\Рабочий стол\fa515e8ffb5a.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3226"/>
          <a:stretch/>
        </p:blipFill>
        <p:spPr bwMode="auto">
          <a:xfrm>
            <a:off x="6156176" y="1412776"/>
            <a:ext cx="2596381" cy="4267200"/>
          </a:xfrm>
          <a:prstGeom prst="rect">
            <a:avLst/>
          </a:prstGeom>
          <a:noFill/>
          <a:ln>
            <a:noFill/>
          </a:ln>
          <a:effectLst>
            <a:outerShdw blurRad="44450" dist="27940" dir="5400000" algn="ctr">
              <a:srgbClr val="000000">
                <a:alpha val="32000"/>
              </a:srgbClr>
            </a:outerShdw>
          </a:effectLst>
          <a:scene3d>
            <a:camera prst="perspectiveContrastingLeftFacing"/>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97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0704" y="404664"/>
            <a:ext cx="3096344" cy="706090"/>
          </a:xfrm>
        </p:spPr>
        <p:txBody>
          <a:bodyPr>
            <a:noAutofit/>
          </a:bodyPr>
          <a:lstStyle/>
          <a:p>
            <a:r>
              <a:rPr lang="ru-RU" sz="3200" b="1" i="1" dirty="0" smtClean="0">
                <a:solidFill>
                  <a:schemeClr val="tx2">
                    <a:lumMod val="75000"/>
                  </a:schemeClr>
                </a:solidFill>
                <a:latin typeface="Bookman Old Style" pitchFamily="18" charset="0"/>
              </a:rPr>
              <a:t>Режим</a:t>
            </a:r>
            <a:br>
              <a:rPr lang="ru-RU" sz="3200" b="1" i="1" dirty="0" smtClean="0">
                <a:solidFill>
                  <a:schemeClr val="tx2">
                    <a:lumMod val="75000"/>
                  </a:schemeClr>
                </a:solidFill>
                <a:latin typeface="Bookman Old Style" pitchFamily="18" charset="0"/>
              </a:rPr>
            </a:br>
            <a:r>
              <a:rPr lang="ru-RU" sz="3200" b="1" i="1" dirty="0" smtClean="0">
                <a:solidFill>
                  <a:schemeClr val="tx2">
                    <a:lumMod val="75000"/>
                  </a:schemeClr>
                </a:solidFill>
                <a:latin typeface="Bookman Old Style" pitchFamily="18" charset="0"/>
              </a:rPr>
              <a:t>спортсмена</a:t>
            </a:r>
            <a:endParaRPr lang="ru-RU" sz="3200" b="1" i="1" dirty="0">
              <a:solidFill>
                <a:schemeClr val="tx2">
                  <a:lumMod val="75000"/>
                </a:schemeClr>
              </a:solidFill>
              <a:latin typeface="Bookman Old Style" pitchFamily="18" charset="0"/>
            </a:endParaRPr>
          </a:p>
        </p:txBody>
      </p:sp>
      <p:sp>
        <p:nvSpPr>
          <p:cNvPr id="5" name="Горизонтальный свиток 4"/>
          <p:cNvSpPr/>
          <p:nvPr/>
        </p:nvSpPr>
        <p:spPr>
          <a:xfrm>
            <a:off x="137642" y="548680"/>
            <a:ext cx="2736304" cy="2664296"/>
          </a:xfrm>
          <a:prstGeom prst="horizontalScroll">
            <a:avLst/>
          </a:prstGeom>
          <a:solidFill>
            <a:srgbClr val="CC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Bookman Old Style" pitchFamily="18" charset="0"/>
              </a:rPr>
              <a:t> </a:t>
            </a:r>
            <a:r>
              <a:rPr lang="ru-RU" sz="1200" dirty="0">
                <a:solidFill>
                  <a:schemeClr val="tx1"/>
                </a:solidFill>
                <a:latin typeface="Bookman Old Style" pitchFamily="18" charset="0"/>
              </a:rPr>
              <a:t>1. День спортсмена должен начинаться с </a:t>
            </a:r>
            <a:r>
              <a:rPr lang="ru-RU" sz="1200" b="1" u="sng" dirty="0">
                <a:solidFill>
                  <a:srgbClr val="009900"/>
                </a:solidFill>
                <a:latin typeface="Bookman Old Style" pitchFamily="18" charset="0"/>
              </a:rPr>
              <a:t>утренней гимнастики.  </a:t>
            </a:r>
            <a:r>
              <a:rPr lang="ru-RU" sz="1200" dirty="0">
                <a:solidFill>
                  <a:schemeClr val="tx1"/>
                </a:solidFill>
                <a:latin typeface="Bookman Old Style" pitchFamily="18" charset="0"/>
              </a:rPr>
              <a:t>В зарядку можно включать и такие упражнения, которые помогают вырабатывать специальные качества и навыки, необходимые спортсмену на данном этапе тренировки.</a:t>
            </a:r>
          </a:p>
        </p:txBody>
      </p:sp>
      <p:sp>
        <p:nvSpPr>
          <p:cNvPr id="7" name="Горизонтальный свиток 6"/>
          <p:cNvSpPr/>
          <p:nvPr/>
        </p:nvSpPr>
        <p:spPr>
          <a:xfrm>
            <a:off x="3194720" y="1268760"/>
            <a:ext cx="2808312" cy="2520280"/>
          </a:xfrm>
          <a:prstGeom prst="horizontalScroll">
            <a:avLst/>
          </a:prstGeom>
          <a:solidFill>
            <a:srgbClr val="FFE8C5"/>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Bookman Old Style" pitchFamily="18" charset="0"/>
              </a:rPr>
              <a:t>2.После зарядки следует провести </a:t>
            </a:r>
            <a:r>
              <a:rPr lang="ru-RU" sz="1200" b="1" u="sng" dirty="0">
                <a:solidFill>
                  <a:srgbClr val="009900"/>
                </a:solidFill>
                <a:latin typeface="Bookman Old Style" pitchFamily="18" charset="0"/>
              </a:rPr>
              <a:t>водные процедуры</a:t>
            </a:r>
            <a:r>
              <a:rPr lang="ru-RU" sz="1200" dirty="0">
                <a:solidFill>
                  <a:schemeClr val="tx1"/>
                </a:solidFill>
                <a:latin typeface="Bookman Old Style" pitchFamily="18" charset="0"/>
              </a:rPr>
              <a:t>: принять душ или выкупаться, а в обычных домашних условиях — сделать обтирание или обливание. Затем нужно насухо вытереть кожу грубым полотенцем.</a:t>
            </a:r>
          </a:p>
        </p:txBody>
      </p:sp>
      <p:sp>
        <p:nvSpPr>
          <p:cNvPr id="8" name="Горизонтальный свиток 7"/>
          <p:cNvSpPr/>
          <p:nvPr/>
        </p:nvSpPr>
        <p:spPr>
          <a:xfrm>
            <a:off x="6300192" y="188640"/>
            <a:ext cx="2664296" cy="2880320"/>
          </a:xfrm>
          <a:prstGeom prst="horizontalScroll">
            <a:avLst/>
          </a:prstGeom>
          <a:solidFill>
            <a:srgbClr val="FFFF97"/>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Bookman Old Style" pitchFamily="18" charset="0"/>
              </a:rPr>
              <a:t> 3. В режиме следует предусмотреть меры по </a:t>
            </a:r>
            <a:r>
              <a:rPr lang="ru-RU" sz="1200" b="1" u="sng" dirty="0">
                <a:solidFill>
                  <a:srgbClr val="009900"/>
                </a:solidFill>
                <a:latin typeface="Bookman Old Style" pitchFamily="18" charset="0"/>
              </a:rPr>
              <a:t>уходу за кожей</a:t>
            </a:r>
            <a:r>
              <a:rPr lang="ru-RU" sz="1200" dirty="0">
                <a:solidFill>
                  <a:schemeClr val="tx1"/>
                </a:solidFill>
                <a:latin typeface="Bookman Old Style" pitchFamily="18" charset="0"/>
              </a:rPr>
              <a:t>. Помимо утренних водных процедур, этой цели служат теплые души после тренировок, частое (желательно ежедневное) мытье ног, регулярное посещение бани — не реже одного раза в 7 дней.</a:t>
            </a:r>
          </a:p>
        </p:txBody>
      </p:sp>
      <p:sp>
        <p:nvSpPr>
          <p:cNvPr id="9" name="Горизонтальный свиток 8"/>
          <p:cNvSpPr/>
          <p:nvPr/>
        </p:nvSpPr>
        <p:spPr>
          <a:xfrm>
            <a:off x="137642" y="3573016"/>
            <a:ext cx="2799184" cy="2448272"/>
          </a:xfrm>
          <a:prstGeom prst="horizontalScroll">
            <a:avLst/>
          </a:prstGeom>
          <a:solidFill>
            <a:srgbClr val="FFFF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Bookman Old Style" pitchFamily="18" charset="0"/>
              </a:rPr>
              <a:t>4. Спортсмен должен </a:t>
            </a:r>
            <a:r>
              <a:rPr lang="ru-RU" sz="1200" b="1" u="sng" dirty="0">
                <a:solidFill>
                  <a:schemeClr val="accent6">
                    <a:lumMod val="50000"/>
                  </a:schemeClr>
                </a:solidFill>
                <a:latin typeface="Bookman Old Style" pitchFamily="18" charset="0"/>
              </a:rPr>
              <a:t>принимать пищу </a:t>
            </a:r>
            <a:r>
              <a:rPr lang="ru-RU" sz="1200" dirty="0">
                <a:solidFill>
                  <a:schemeClr val="tx1"/>
                </a:solidFill>
                <a:latin typeface="Bookman Old Style" pitchFamily="18" charset="0"/>
              </a:rPr>
              <a:t>примерно в одно и то же время. Это обязательное условие нормальной работы пищеварительных органов, а значит, и общей работоспособности организма.</a:t>
            </a:r>
          </a:p>
        </p:txBody>
      </p:sp>
      <p:sp>
        <p:nvSpPr>
          <p:cNvPr id="10" name="Горизонтальный свиток 9"/>
          <p:cNvSpPr/>
          <p:nvPr/>
        </p:nvSpPr>
        <p:spPr>
          <a:xfrm>
            <a:off x="5868144" y="3573016"/>
            <a:ext cx="3096344" cy="3024336"/>
          </a:xfrm>
          <a:prstGeom prst="horizontalScroll">
            <a:avLst/>
          </a:prstGeom>
          <a:solidFill>
            <a:srgbClr val="CC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Bookman Old Style" pitchFamily="18" charset="0"/>
              </a:rPr>
              <a:t> 5. В период интенсивной тренировки </a:t>
            </a:r>
            <a:r>
              <a:rPr lang="ru-RU" sz="1200" b="1" u="sng" dirty="0">
                <a:solidFill>
                  <a:schemeClr val="accent6">
                    <a:lumMod val="50000"/>
                  </a:schemeClr>
                </a:solidFill>
                <a:latin typeface="Bookman Old Style" pitchFamily="18" charset="0"/>
              </a:rPr>
              <a:t>продолжительность сна </a:t>
            </a:r>
            <a:r>
              <a:rPr lang="ru-RU" sz="1200" dirty="0">
                <a:solidFill>
                  <a:schemeClr val="tx1"/>
                </a:solidFill>
                <a:latin typeface="Bookman Old Style" pitchFamily="18" charset="0"/>
              </a:rPr>
              <a:t>должна быть не менее 8 час: отход ко сну — около 23—24 час, подъем — в 7—8 час. Этого времени достаточно, чтобы ликвидировать дневную усталость и подготовить организм к очеред­ному  рабочему дню.</a:t>
            </a:r>
          </a:p>
          <a:p>
            <a:pPr algn="ctr"/>
            <a:endParaRPr lang="ru-RU" dirty="0"/>
          </a:p>
        </p:txBody>
      </p:sp>
      <p:pic>
        <p:nvPicPr>
          <p:cNvPr id="1028" name="Picture 4" descr="C:\Documents and Settings\Admin\Рабочий стол\d6c040ffc5c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99" t="33178" r="56563" b="4025"/>
          <a:stretch/>
        </p:blipFill>
        <p:spPr bwMode="auto">
          <a:xfrm>
            <a:off x="3491880" y="3861048"/>
            <a:ext cx="2016224" cy="2642382"/>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8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Autofit/>
          </a:bodyPr>
          <a:lstStyle/>
          <a:p>
            <a:r>
              <a:rPr lang="ru-RU" sz="3600" b="1" i="1" dirty="0" smtClean="0">
                <a:solidFill>
                  <a:schemeClr val="tx2">
                    <a:lumMod val="75000"/>
                  </a:schemeClr>
                </a:solidFill>
                <a:latin typeface="Bookman Old Style" pitchFamily="18" charset="0"/>
              </a:rPr>
              <a:t>От чего отказаться</a:t>
            </a:r>
            <a:endParaRPr lang="ru-RU" sz="3600" b="1" i="1" dirty="0">
              <a:solidFill>
                <a:schemeClr val="tx2">
                  <a:lumMod val="75000"/>
                </a:schemeClr>
              </a:solidFill>
              <a:latin typeface="Bookman Old Style" pitchFamily="18" charset="0"/>
            </a:endParaRPr>
          </a:p>
        </p:txBody>
      </p:sp>
      <p:sp>
        <p:nvSpPr>
          <p:cNvPr id="4" name="Вертикальный свиток 3"/>
          <p:cNvSpPr/>
          <p:nvPr/>
        </p:nvSpPr>
        <p:spPr>
          <a:xfrm>
            <a:off x="234033" y="908720"/>
            <a:ext cx="2520280" cy="3096344"/>
          </a:xfrm>
          <a:prstGeom prst="verticalScroll">
            <a:avLst/>
          </a:prstGeom>
          <a:solidFill>
            <a:srgbClr val="D9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Bookman Old Style" pitchFamily="18" charset="0"/>
              </a:rPr>
              <a:t>Спортсмену следует избегать всяких излишеств, приносящих вред организму. Это — обязательное условие успешной спортивной работы. В первую очередь надо подчеркнуть </a:t>
            </a:r>
            <a:r>
              <a:rPr lang="ru-RU" sz="1200" b="1" u="sng" dirty="0">
                <a:solidFill>
                  <a:schemeClr val="tx2">
                    <a:lumMod val="75000"/>
                  </a:schemeClr>
                </a:solidFill>
                <a:latin typeface="Bookman Old Style" pitchFamily="18" charset="0"/>
              </a:rPr>
              <a:t>недопустимость курения и употребления алкоголя.</a:t>
            </a:r>
          </a:p>
        </p:txBody>
      </p:sp>
      <p:sp>
        <p:nvSpPr>
          <p:cNvPr id="5" name="Вертикальный свиток 4"/>
          <p:cNvSpPr/>
          <p:nvPr/>
        </p:nvSpPr>
        <p:spPr>
          <a:xfrm>
            <a:off x="2754313" y="692696"/>
            <a:ext cx="3600400" cy="2232248"/>
          </a:xfrm>
          <a:prstGeom prst="verticalScroll">
            <a:avLst/>
          </a:prstGeom>
          <a:solidFill>
            <a:srgbClr val="FFFF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Bookman Old Style" pitchFamily="18" charset="0"/>
              </a:rPr>
              <a:t> Принятый внутрь алкоголь быстро разносится кровью по всему организму и отрицательно сказывается на его деятельности. Наиболее чувствительны к алкоголю нервные клетки. Быстро впитывая его, они начинают плохо использовать доставляемый кровью кислород. </a:t>
            </a:r>
          </a:p>
        </p:txBody>
      </p:sp>
      <p:sp>
        <p:nvSpPr>
          <p:cNvPr id="6" name="Вертикальный свиток 5"/>
          <p:cNvSpPr/>
          <p:nvPr/>
        </p:nvSpPr>
        <p:spPr>
          <a:xfrm>
            <a:off x="6369496" y="1016732"/>
            <a:ext cx="2736304" cy="3060340"/>
          </a:xfrm>
          <a:prstGeom prst="verticalScroll">
            <a:avLst/>
          </a:prstGeom>
          <a:solidFill>
            <a:srgbClr val="FFE8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Bookman Old Style" pitchFamily="18" charset="0"/>
              </a:rPr>
              <a:t>Плохо влияет на организм и курение. Известно, что никотин, входящий в состав табака, очень сильный яд. Он поступает в организм небольшими дозами, но тем не менее является причиной хронического отравления, которое постоянно ухудшает деятельность организма. </a:t>
            </a:r>
          </a:p>
        </p:txBody>
      </p:sp>
      <p:sp>
        <p:nvSpPr>
          <p:cNvPr id="7" name="Вертикальный свиток 6"/>
          <p:cNvSpPr/>
          <p:nvPr/>
        </p:nvSpPr>
        <p:spPr>
          <a:xfrm>
            <a:off x="107504" y="4509119"/>
            <a:ext cx="4032448" cy="2039069"/>
          </a:xfrm>
          <a:prstGeom prst="verticalScroll">
            <a:avLst/>
          </a:prstGeom>
          <a:solidFill>
            <a:srgbClr val="FFE8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Bookman Old Style" pitchFamily="18" charset="0"/>
              </a:rPr>
              <a:t>Когда человек систематически курит, снижается сопротивляемость его организма ряду заболеваний нервной и сердечно-сосудистой систем, легких и других органов. Курение ослабляет память, внимание, отрицательно влияет на продуктивность труда, особенно если требуется высокая координация и точ­ность движений. </a:t>
            </a:r>
          </a:p>
        </p:txBody>
      </p:sp>
      <p:sp>
        <p:nvSpPr>
          <p:cNvPr id="8" name="Вертикальный свиток 7"/>
          <p:cNvSpPr/>
          <p:nvPr/>
        </p:nvSpPr>
        <p:spPr>
          <a:xfrm>
            <a:off x="4427984" y="4725144"/>
            <a:ext cx="4536504" cy="1872208"/>
          </a:xfrm>
          <a:prstGeom prst="verticalScroll">
            <a:avLst/>
          </a:prstGeom>
          <a:solidFill>
            <a:srgbClr val="D9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tx2">
                    <a:lumMod val="75000"/>
                  </a:schemeClr>
                </a:solidFill>
                <a:latin typeface="Bookman Old Style" pitchFamily="18" charset="0"/>
              </a:rPr>
              <a:t>Потребление алкоголя и курение несовместимы с занятиями спортом</a:t>
            </a:r>
            <a:r>
              <a:rPr lang="ru-RU" sz="1200" dirty="0">
                <a:solidFill>
                  <a:schemeClr val="tx1"/>
                </a:solidFill>
                <a:latin typeface="Bookman Old Style" pitchFamily="18" charset="0"/>
              </a:rPr>
              <a:t>. Поэтому тренер должен постоянно проявлять большую настойчивость и твердость в борьбе с этими вредными привычками своих учеников.</a:t>
            </a:r>
          </a:p>
          <a:p>
            <a:pPr algn="ctr"/>
            <a:r>
              <a:rPr lang="ru-RU" dirty="0"/>
              <a:t> </a:t>
            </a:r>
          </a:p>
        </p:txBody>
      </p:sp>
      <p:pic>
        <p:nvPicPr>
          <p:cNvPr id="1026" name="Picture 2" descr="C:\Documents and Settings\Admin\Рабочий стол\0_1baac_a567195f_XL.jpeg"/>
          <p:cNvPicPr>
            <a:picLocks noChangeAspect="1" noChangeArrowheads="1"/>
          </p:cNvPicPr>
          <p:nvPr/>
        </p:nvPicPr>
        <p:blipFill rotWithShape="1">
          <a:blip r:embed="rId2">
            <a:extLst>
              <a:ext uri="{28A0092B-C50C-407E-A947-70E740481C1C}">
                <a14:useLocalDpi xmlns:a14="http://schemas.microsoft.com/office/drawing/2010/main" val="0"/>
              </a:ext>
            </a:extLst>
          </a:blip>
          <a:srcRect l="8315" t="34374" r="5135" b="9823"/>
          <a:stretch/>
        </p:blipFill>
        <p:spPr bwMode="auto">
          <a:xfrm>
            <a:off x="3088890" y="3027112"/>
            <a:ext cx="2931245" cy="141743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4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5816" y="188640"/>
            <a:ext cx="2592288" cy="6480720"/>
          </a:xfrm>
        </p:spPr>
        <p:txBody>
          <a:bodyPr>
            <a:noAutofit/>
          </a:bodyPr>
          <a:lstStyle/>
          <a:p>
            <a:r>
              <a:rPr lang="ru-RU" sz="1400" b="1" u="sng" dirty="0">
                <a:solidFill>
                  <a:schemeClr val="tx2">
                    <a:lumMod val="75000"/>
                  </a:schemeClr>
                </a:solidFill>
                <a:latin typeface="Bookman Old Style" pitchFamily="18" charset="0"/>
              </a:rPr>
              <a:t>Спорт</a:t>
            </a:r>
            <a:r>
              <a:rPr lang="ru-RU" sz="1200" b="1" dirty="0">
                <a:solidFill>
                  <a:schemeClr val="tx2">
                    <a:lumMod val="75000"/>
                  </a:schemeClr>
                </a:solidFill>
                <a:latin typeface="Bookman Old Style" pitchFamily="18" charset="0"/>
              </a:rPr>
              <a:t> — отличная школа воспитания волевых качеств: </a:t>
            </a:r>
            <a:r>
              <a:rPr lang="ru-RU" sz="1200" b="1" i="1" dirty="0">
                <a:solidFill>
                  <a:schemeClr val="accent6">
                    <a:lumMod val="50000"/>
                  </a:schemeClr>
                </a:solidFill>
                <a:latin typeface="Bookman Old Style" pitchFamily="18" charset="0"/>
              </a:rPr>
              <a:t>целеустремленности, решительности и смелости, настойчивости и упорства, выдержки и самообладания, инициативы и самостоятельности, дисциплинированности</a:t>
            </a:r>
            <a:r>
              <a:rPr lang="ru-RU" sz="1200" b="1" dirty="0">
                <a:solidFill>
                  <a:schemeClr val="tx2">
                    <a:lumMod val="75000"/>
                  </a:schemeClr>
                </a:solidFill>
                <a:latin typeface="Bookman Old Style" pitchFamily="18" charset="0"/>
              </a:rPr>
              <a:t>. Волевые качества выковываются в спортивной борьбе, в стремлении спортсмена преодолеть свои недостатки, научиться не бояться трудностей, добиваться поставленной цели. Эти качества проверяются в ходе спортивных соревнований.</a:t>
            </a:r>
          </a:p>
          <a:p>
            <a:r>
              <a:rPr lang="ru-RU" sz="1200" b="1" dirty="0">
                <a:solidFill>
                  <a:schemeClr val="tx2">
                    <a:lumMod val="75000"/>
                  </a:schemeClr>
                </a:solidFill>
                <a:latin typeface="Bookman Old Style" pitchFamily="18" charset="0"/>
              </a:rPr>
              <a:t>Важность волевых качеств в современном спорте трудно переоценить. От того, сможет ли спортсмен преодолеть многочисленные трудности и неудачи, напрямую зависят его результаты и его спортивная карьера. </a:t>
            </a:r>
          </a:p>
        </p:txBody>
      </p:sp>
      <p:sp>
        <p:nvSpPr>
          <p:cNvPr id="4" name="Овал 3"/>
          <p:cNvSpPr/>
          <p:nvPr/>
        </p:nvSpPr>
        <p:spPr>
          <a:xfrm rot="20638188">
            <a:off x="144605" y="84758"/>
            <a:ext cx="3123214" cy="3253088"/>
          </a:xfrm>
          <a:prstGeom prst="ellipse">
            <a:avLst/>
          </a:prstGeom>
          <a:solidFill>
            <a:srgbClr val="FFE8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smtClean="0">
              <a:solidFill>
                <a:schemeClr val="tx1"/>
              </a:solidFill>
              <a:latin typeface="Bookman Old Style" pitchFamily="18" charset="0"/>
            </a:endParaRPr>
          </a:p>
          <a:p>
            <a:pPr algn="ctr"/>
            <a:r>
              <a:rPr lang="ru-RU" sz="1100" dirty="0" smtClean="0">
                <a:solidFill>
                  <a:schemeClr val="tx1"/>
                </a:solidFill>
                <a:latin typeface="Bookman Old Style" pitchFamily="18" charset="0"/>
              </a:rPr>
              <a:t>Необходимо </a:t>
            </a:r>
            <a:r>
              <a:rPr lang="ru-RU" sz="1100" dirty="0">
                <a:solidFill>
                  <a:schemeClr val="tx1"/>
                </a:solidFill>
                <a:latin typeface="Bookman Old Style" pitchFamily="18" charset="0"/>
              </a:rPr>
              <a:t>обладать </a:t>
            </a:r>
            <a:r>
              <a:rPr lang="ru-RU" sz="1100" b="1" u="sng" dirty="0">
                <a:solidFill>
                  <a:srgbClr val="0070C0"/>
                </a:solidFill>
                <a:latin typeface="Bookman Old Style" pitchFamily="18" charset="0"/>
              </a:rPr>
              <a:t>силой воли.</a:t>
            </a:r>
          </a:p>
          <a:p>
            <a:pPr algn="ctr"/>
            <a:r>
              <a:rPr lang="ru-RU" sz="1100" dirty="0">
                <a:solidFill>
                  <a:schemeClr val="tx1"/>
                </a:solidFill>
                <a:latin typeface="Bookman Old Style" pitchFamily="18" charset="0"/>
              </a:rPr>
              <a:t> Воля  проявляется в его умении заставить себя в трудный момент продолжить соревнование, продолжить борьбу с противником, несмотря на усталость, несмотря на боль в мышцах. </a:t>
            </a:r>
            <a:r>
              <a:rPr lang="ru-RU" sz="1100" b="1" u="sng" dirty="0">
                <a:solidFill>
                  <a:srgbClr val="0070C0"/>
                </a:solidFill>
                <a:latin typeface="Bookman Old Style" pitchFamily="18" charset="0"/>
              </a:rPr>
              <a:t>Воля</a:t>
            </a:r>
            <a:r>
              <a:rPr lang="ru-RU" sz="1100" dirty="0">
                <a:solidFill>
                  <a:schemeClr val="tx1"/>
                </a:solidFill>
                <a:latin typeface="Bookman Old Style" pitchFamily="18" charset="0"/>
              </a:rPr>
              <a:t>  - это также умение побороть в себе страх перед сильнейшими соперниками на дорожке и заставить себя смело идти к намеченной цели. </a:t>
            </a:r>
          </a:p>
        </p:txBody>
      </p:sp>
      <p:sp>
        <p:nvSpPr>
          <p:cNvPr id="8" name="Блок-схема: документ 7"/>
          <p:cNvSpPr/>
          <p:nvPr/>
        </p:nvSpPr>
        <p:spPr>
          <a:xfrm>
            <a:off x="107504" y="3429000"/>
            <a:ext cx="3096344" cy="3429000"/>
          </a:xfrm>
          <a:prstGeom prst="flowChartDocument">
            <a:avLst/>
          </a:prstGeom>
          <a:solidFill>
            <a:srgbClr val="D1FF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u="sng" dirty="0">
                <a:solidFill>
                  <a:schemeClr val="accent6">
                    <a:lumMod val="50000"/>
                  </a:schemeClr>
                </a:solidFill>
                <a:latin typeface="Bookman Old Style" pitchFamily="18" charset="0"/>
              </a:rPr>
              <a:t>Инициативность и самостоятельность </a:t>
            </a:r>
            <a:r>
              <a:rPr lang="ru-RU" sz="1100" dirty="0">
                <a:solidFill>
                  <a:schemeClr val="tx1"/>
                </a:solidFill>
                <a:latin typeface="Bookman Old Style" pitchFamily="18" charset="0"/>
              </a:rPr>
              <a:t>проявляются в умении спортсмена самостоятельно разобраться в сложившейся обстановке и поступить так, как необходимо. Эти качества выражаются в способности спортсмена самостоятельно ставить цели, намечать пути их осуществления. </a:t>
            </a:r>
            <a:r>
              <a:rPr lang="ru-RU" sz="1100" b="1" u="sng" dirty="0">
                <a:solidFill>
                  <a:schemeClr val="accent6">
                    <a:lumMod val="50000"/>
                  </a:schemeClr>
                </a:solidFill>
                <a:latin typeface="Bookman Old Style" pitchFamily="18" charset="0"/>
              </a:rPr>
              <a:t>Дисциплинированность</a:t>
            </a:r>
            <a:r>
              <a:rPr lang="ru-RU" sz="1100" dirty="0">
                <a:solidFill>
                  <a:schemeClr val="tx1"/>
                </a:solidFill>
                <a:latin typeface="Bookman Old Style" pitchFamily="18" charset="0"/>
              </a:rPr>
              <a:t>— подчинение своих действий, поступков установленным правилам и требованиям долга— выражается в способности сознательно подчинять свои желания требованиям коллектива, ставить его интересы выше своих. </a:t>
            </a:r>
          </a:p>
        </p:txBody>
      </p:sp>
      <p:sp>
        <p:nvSpPr>
          <p:cNvPr id="9" name="Блок-схема: альтернативный процесс 8"/>
          <p:cNvSpPr/>
          <p:nvPr/>
        </p:nvSpPr>
        <p:spPr>
          <a:xfrm>
            <a:off x="5508104" y="4581128"/>
            <a:ext cx="3522688" cy="2088232"/>
          </a:xfrm>
          <a:prstGeom prst="flowChartAlternateProcess">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u="sng" dirty="0">
                <a:solidFill>
                  <a:srgbClr val="009900"/>
                </a:solidFill>
                <a:latin typeface="Bookman Old Style" pitchFamily="18" charset="0"/>
              </a:rPr>
              <a:t>Дисциплинированность</a:t>
            </a:r>
            <a:r>
              <a:rPr lang="ru-RU" sz="1100" dirty="0">
                <a:solidFill>
                  <a:schemeClr val="tx1"/>
                </a:solidFill>
                <a:latin typeface="Bookman Old Style" pitchFamily="18" charset="0"/>
              </a:rPr>
              <a:t> проявляется и в строгом соблюдении спортивного режима, аккуратном посещении занятий, твердом выполнении тренировочных заданий. </a:t>
            </a:r>
            <a:r>
              <a:rPr lang="ru-RU" sz="1100" b="1" u="sng" dirty="0">
                <a:solidFill>
                  <a:srgbClr val="009900"/>
                </a:solidFill>
                <a:latin typeface="Bookman Old Style" pitchFamily="18" charset="0"/>
              </a:rPr>
              <a:t>Самокритичность и самоанализ</a:t>
            </a:r>
            <a:r>
              <a:rPr lang="ru-RU" sz="1100" dirty="0">
                <a:solidFill>
                  <a:schemeClr val="tx1"/>
                </a:solidFill>
                <a:latin typeface="Bookman Old Style" pitchFamily="18" charset="0"/>
              </a:rPr>
              <a:t>—способность анализировать свои действия и поступки в зависимости от намеченных задач и условий, способность видеть свои ошибки и недостатки и исправлять их, не зазнаваться при успехе и не падать духом при неудачах.</a:t>
            </a:r>
          </a:p>
        </p:txBody>
      </p:sp>
      <p:sp>
        <p:nvSpPr>
          <p:cNvPr id="10" name="Блок-схема: данные 9"/>
          <p:cNvSpPr/>
          <p:nvPr/>
        </p:nvSpPr>
        <p:spPr>
          <a:xfrm>
            <a:off x="6012160" y="188640"/>
            <a:ext cx="3018632" cy="4285908"/>
          </a:xfrm>
          <a:prstGeom prst="flowChartInputOutput">
            <a:avLst/>
          </a:prstGeom>
          <a:solidFill>
            <a:srgbClr val="D1FF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u="sng" dirty="0">
                <a:solidFill>
                  <a:schemeClr val="accent6">
                    <a:lumMod val="50000"/>
                  </a:schemeClr>
                </a:solidFill>
                <a:latin typeface="Bookman Old Style" pitchFamily="18" charset="0"/>
              </a:rPr>
              <a:t>Целеустремленность </a:t>
            </a:r>
            <a:r>
              <a:rPr lang="ru-RU" sz="1100" dirty="0">
                <a:solidFill>
                  <a:schemeClr val="tx1"/>
                </a:solidFill>
                <a:latin typeface="Bookman Old Style" pitchFamily="18" charset="0"/>
              </a:rPr>
              <a:t>выражается в способности спортсмена ставить перед собой ясные цели и стремиться к их достижению, несмотря ни на какие трудности.</a:t>
            </a:r>
          </a:p>
          <a:p>
            <a:pPr algn="ctr"/>
            <a:r>
              <a:rPr lang="ru-RU" sz="1100" b="1" u="sng" dirty="0">
                <a:solidFill>
                  <a:schemeClr val="accent6">
                    <a:lumMod val="50000"/>
                  </a:schemeClr>
                </a:solidFill>
                <a:latin typeface="Bookman Old Style" pitchFamily="18" charset="0"/>
              </a:rPr>
              <a:t> Выдержка и самообладание </a:t>
            </a:r>
            <a:r>
              <a:rPr lang="ru-RU" sz="1100" dirty="0">
                <a:solidFill>
                  <a:schemeClr val="tx1"/>
                </a:solidFill>
                <a:latin typeface="Bookman Old Style" pitchFamily="18" charset="0"/>
              </a:rPr>
              <a:t>— способность управлять мыслями, чувствами и действиями во всякой обстановке, особенно на ответственных соревнованиях. Эти качества проявляются в способности спортсмена в любых условиях контролировать свое поведение, управлять своими действиями на пути </a:t>
            </a:r>
          </a:p>
        </p:txBody>
      </p:sp>
      <p:sp>
        <p:nvSpPr>
          <p:cNvPr id="12" name="Блок-схема: данные 11"/>
          <p:cNvSpPr/>
          <p:nvPr/>
        </p:nvSpPr>
        <p:spPr>
          <a:xfrm rot="368392">
            <a:off x="5593781" y="139778"/>
            <a:ext cx="652968" cy="4104456"/>
          </a:xfrm>
          <a:prstGeom prst="flowChartInputOutp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2">
                    <a:lumMod val="75000"/>
                  </a:schemeClr>
                </a:solidFill>
                <a:latin typeface="Bookman Old Style" pitchFamily="18" charset="0"/>
              </a:rPr>
              <a:t>Над </a:t>
            </a:r>
            <a:endParaRPr lang="ru-RU" sz="1600" b="1" dirty="0" smtClean="0">
              <a:solidFill>
                <a:schemeClr val="tx2">
                  <a:lumMod val="75000"/>
                </a:schemeClr>
              </a:solidFill>
              <a:latin typeface="Bookman Old Style" pitchFamily="18" charset="0"/>
            </a:endParaRPr>
          </a:p>
          <a:p>
            <a:pPr algn="ctr"/>
            <a:endParaRPr lang="ru-RU" sz="1600" b="1" dirty="0">
              <a:solidFill>
                <a:schemeClr val="tx2">
                  <a:lumMod val="75000"/>
                </a:schemeClr>
              </a:solidFill>
              <a:latin typeface="Bookman Old Style" pitchFamily="18" charset="0"/>
            </a:endParaRPr>
          </a:p>
          <a:p>
            <a:pPr algn="ctr"/>
            <a:r>
              <a:rPr lang="ru-RU" sz="1600" b="1" dirty="0">
                <a:solidFill>
                  <a:schemeClr val="tx2">
                    <a:lumMod val="75000"/>
                  </a:schemeClr>
                </a:solidFill>
                <a:latin typeface="Bookman Old Style" pitchFamily="18" charset="0"/>
              </a:rPr>
              <a:t>ч</a:t>
            </a:r>
            <a:endParaRPr lang="ru-RU" sz="1600" b="1" dirty="0" smtClean="0">
              <a:solidFill>
                <a:schemeClr val="tx2">
                  <a:lumMod val="75000"/>
                </a:schemeClr>
              </a:solidFill>
              <a:latin typeface="Bookman Old Style" pitchFamily="18" charset="0"/>
            </a:endParaRPr>
          </a:p>
          <a:p>
            <a:pPr algn="ctr"/>
            <a:r>
              <a:rPr lang="ru-RU" sz="1600" b="1" dirty="0" smtClean="0">
                <a:solidFill>
                  <a:schemeClr val="tx2">
                    <a:lumMod val="75000"/>
                  </a:schemeClr>
                </a:solidFill>
                <a:latin typeface="Bookman Old Style" pitchFamily="18" charset="0"/>
              </a:rPr>
              <a:t>ем </a:t>
            </a:r>
          </a:p>
          <a:p>
            <a:pPr algn="ctr"/>
            <a:r>
              <a:rPr lang="ru-RU" sz="1600" b="1" dirty="0" smtClean="0">
                <a:solidFill>
                  <a:schemeClr val="tx2">
                    <a:lumMod val="75000"/>
                  </a:schemeClr>
                </a:solidFill>
                <a:latin typeface="Bookman Old Style" pitchFamily="18" charset="0"/>
              </a:rPr>
              <a:t> </a:t>
            </a:r>
          </a:p>
          <a:p>
            <a:pPr algn="ctr"/>
            <a:r>
              <a:rPr lang="ru-RU" sz="1600" b="1" dirty="0" err="1">
                <a:solidFill>
                  <a:schemeClr val="tx2">
                    <a:lumMod val="75000"/>
                  </a:schemeClr>
                </a:solidFill>
                <a:latin typeface="Bookman Old Style" pitchFamily="18" charset="0"/>
              </a:rPr>
              <a:t>р</a:t>
            </a:r>
            <a:r>
              <a:rPr lang="ru-RU" sz="1600" b="1" dirty="0" err="1" smtClean="0">
                <a:solidFill>
                  <a:schemeClr val="tx2">
                    <a:lumMod val="75000"/>
                  </a:schemeClr>
                </a:solidFill>
                <a:latin typeface="Bookman Old Style" pitchFamily="18" charset="0"/>
              </a:rPr>
              <a:t>а</a:t>
            </a:r>
            <a:endParaRPr lang="ru-RU" sz="1600" b="1" dirty="0" smtClean="0">
              <a:solidFill>
                <a:schemeClr val="tx2">
                  <a:lumMod val="75000"/>
                </a:schemeClr>
              </a:solidFill>
              <a:latin typeface="Bookman Old Style" pitchFamily="18" charset="0"/>
            </a:endParaRPr>
          </a:p>
          <a:p>
            <a:pPr algn="ctr"/>
            <a:r>
              <a:rPr lang="ru-RU" sz="1600" b="1" dirty="0">
                <a:solidFill>
                  <a:schemeClr val="tx2">
                    <a:lumMod val="75000"/>
                  </a:schemeClr>
                </a:solidFill>
                <a:latin typeface="Bookman Old Style" pitchFamily="18" charset="0"/>
              </a:rPr>
              <a:t>б</a:t>
            </a:r>
            <a:endParaRPr lang="ru-RU" sz="1600" b="1" dirty="0" smtClean="0">
              <a:solidFill>
                <a:schemeClr val="tx2">
                  <a:lumMod val="75000"/>
                </a:schemeClr>
              </a:solidFill>
              <a:latin typeface="Bookman Old Style" pitchFamily="18" charset="0"/>
            </a:endParaRPr>
          </a:p>
          <a:p>
            <a:pPr algn="ctr"/>
            <a:r>
              <a:rPr lang="ru-RU" sz="1600" b="1" dirty="0">
                <a:solidFill>
                  <a:schemeClr val="tx2">
                    <a:lumMod val="75000"/>
                  </a:schemeClr>
                </a:solidFill>
                <a:latin typeface="Bookman Old Style" pitchFamily="18" charset="0"/>
              </a:rPr>
              <a:t>о</a:t>
            </a:r>
            <a:endParaRPr lang="ru-RU" sz="1600" b="1" dirty="0" smtClean="0">
              <a:solidFill>
                <a:schemeClr val="tx2">
                  <a:lumMod val="75000"/>
                </a:schemeClr>
              </a:solidFill>
              <a:latin typeface="Bookman Old Style" pitchFamily="18" charset="0"/>
            </a:endParaRPr>
          </a:p>
          <a:p>
            <a:pPr algn="ctr"/>
            <a:r>
              <a:rPr lang="ru-RU" sz="1600" b="1" dirty="0">
                <a:solidFill>
                  <a:schemeClr val="tx2">
                    <a:lumMod val="75000"/>
                  </a:schemeClr>
                </a:solidFill>
                <a:latin typeface="Bookman Old Style" pitchFamily="18" charset="0"/>
              </a:rPr>
              <a:t>т</a:t>
            </a:r>
            <a:endParaRPr lang="ru-RU" sz="1600" b="1" dirty="0" smtClean="0">
              <a:solidFill>
                <a:schemeClr val="tx2">
                  <a:lumMod val="75000"/>
                </a:schemeClr>
              </a:solidFill>
              <a:latin typeface="Bookman Old Style" pitchFamily="18" charset="0"/>
            </a:endParaRPr>
          </a:p>
          <a:p>
            <a:pPr algn="ctr"/>
            <a:r>
              <a:rPr lang="ru-RU" sz="1600" b="1" dirty="0" smtClean="0">
                <a:solidFill>
                  <a:schemeClr val="tx2">
                    <a:lumMod val="75000"/>
                  </a:schemeClr>
                </a:solidFill>
                <a:latin typeface="Bookman Old Style" pitchFamily="18" charset="0"/>
              </a:rPr>
              <a:t>а</a:t>
            </a:r>
          </a:p>
          <a:p>
            <a:pPr algn="ctr"/>
            <a:r>
              <a:rPr lang="ru-RU" sz="1600" b="1" dirty="0">
                <a:solidFill>
                  <a:schemeClr val="tx2">
                    <a:lumMod val="75000"/>
                  </a:schemeClr>
                </a:solidFill>
                <a:latin typeface="Bookman Old Style" pitchFamily="18" charset="0"/>
              </a:rPr>
              <a:t>т</a:t>
            </a:r>
            <a:endParaRPr lang="ru-RU" sz="1600" b="1" dirty="0" smtClean="0">
              <a:solidFill>
                <a:schemeClr val="tx2">
                  <a:lumMod val="75000"/>
                </a:schemeClr>
              </a:solidFill>
              <a:latin typeface="Bookman Old Style" pitchFamily="18" charset="0"/>
            </a:endParaRPr>
          </a:p>
          <a:p>
            <a:pPr algn="ctr"/>
            <a:r>
              <a:rPr lang="ru-RU" sz="1600" b="1" dirty="0" smtClean="0">
                <a:solidFill>
                  <a:schemeClr val="tx2">
                    <a:lumMod val="75000"/>
                  </a:schemeClr>
                </a:solidFill>
                <a:latin typeface="Bookman Old Style" pitchFamily="18" charset="0"/>
              </a:rPr>
              <a:t>ь</a:t>
            </a:r>
            <a:endParaRPr lang="ru-RU" sz="1600" b="1" dirty="0">
              <a:solidFill>
                <a:schemeClr val="tx2">
                  <a:lumMod val="75000"/>
                </a:schemeClr>
              </a:solidFill>
              <a:latin typeface="Bookman Old Style" pitchFamily="18" charset="0"/>
            </a:endParaRPr>
          </a:p>
        </p:txBody>
      </p:sp>
    </p:spTree>
    <p:extLst>
      <p:ext uri="{BB962C8B-B14F-4D97-AF65-F5344CB8AC3E}">
        <p14:creationId xmlns:p14="http://schemas.microsoft.com/office/powerpoint/2010/main" val="2147862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tx2">
                    <a:lumMod val="75000"/>
                  </a:schemeClr>
                </a:solidFill>
                <a:latin typeface="Bookman Old Style" pitchFamily="18" charset="0"/>
              </a:rPr>
              <a:t>С кого брать пример? </a:t>
            </a:r>
            <a:r>
              <a:rPr lang="ru-RU" dirty="0" smtClean="0"/>
              <a:t/>
            </a:r>
            <a:br>
              <a:rPr lang="ru-RU" dirty="0" smtClean="0"/>
            </a:br>
            <a:endParaRPr lang="ru-RU" dirty="0"/>
          </a:p>
        </p:txBody>
      </p:sp>
      <p:sp>
        <p:nvSpPr>
          <p:cNvPr id="3" name="Объект 2"/>
          <p:cNvSpPr>
            <a:spLocks noGrp="1"/>
          </p:cNvSpPr>
          <p:nvPr>
            <p:ph idx="1"/>
          </p:nvPr>
        </p:nvSpPr>
        <p:spPr>
          <a:xfrm>
            <a:off x="457200" y="1600200"/>
            <a:ext cx="3826768" cy="4925144"/>
          </a:xfrm>
          <a:ln w="38100">
            <a:solidFill>
              <a:srgbClr val="0070C0"/>
            </a:solidFill>
          </a:ln>
        </p:spPr>
        <p:txBody>
          <a:bodyPr>
            <a:normAutofit fontScale="70000" lnSpcReduction="20000"/>
          </a:bodyPr>
          <a:lstStyle/>
          <a:p>
            <a:pPr marL="0" indent="0">
              <a:buNone/>
            </a:pPr>
            <a:r>
              <a:rPr lang="ru-RU" b="1" i="1" dirty="0" smtClean="0">
                <a:solidFill>
                  <a:schemeClr val="accent6">
                    <a:lumMod val="50000"/>
                  </a:schemeClr>
                </a:solidFill>
                <a:latin typeface="Bookman Old Style" pitchFamily="18" charset="0"/>
              </a:rPr>
              <a:t>Победители состязаний приводят в восторг человечество, с гуманистической точки зрения духовно и нравственно обогащают подрастающее поколение, способствуют вовлечению детей в физкультурно-спортивную деятельность, являясь  примером для подражания.</a:t>
            </a:r>
            <a:endParaRPr lang="ru-RU" b="1" i="1" dirty="0">
              <a:solidFill>
                <a:schemeClr val="accent6">
                  <a:lumMod val="50000"/>
                </a:schemeClr>
              </a:solidFill>
              <a:latin typeface="Bookman Old Style" pitchFamily="18" charset="0"/>
            </a:endParaRPr>
          </a:p>
        </p:txBody>
      </p:sp>
      <p:pic>
        <p:nvPicPr>
          <p:cNvPr id="2050" name="Picture 2" descr="C:\Documents and Settings\Admin\Рабочий стол\19214eb3c4d3.jpg"/>
          <p:cNvPicPr>
            <a:picLocks noChangeAspect="1" noChangeArrowheads="1"/>
          </p:cNvPicPr>
          <p:nvPr/>
        </p:nvPicPr>
        <p:blipFill rotWithShape="1">
          <a:blip r:embed="rId2">
            <a:extLst>
              <a:ext uri="{28A0092B-C50C-407E-A947-70E740481C1C}">
                <a14:useLocalDpi xmlns:a14="http://schemas.microsoft.com/office/drawing/2010/main" val="0"/>
              </a:ext>
            </a:extLst>
          </a:blip>
          <a:srcRect l="16517" r="12951"/>
          <a:stretch/>
        </p:blipFill>
        <p:spPr bwMode="auto">
          <a:xfrm>
            <a:off x="4932040" y="1714897"/>
            <a:ext cx="3724540" cy="3960440"/>
          </a:xfrm>
          <a:prstGeom prst="rect">
            <a:avLst/>
          </a:prstGeom>
          <a:noFill/>
          <a:ln>
            <a:noFill/>
          </a:ln>
          <a:effectLst>
            <a:outerShdw blurRad="190500" dist="228600" dir="2700000" algn="ctr">
              <a:srgbClr val="000000">
                <a:alpha val="30000"/>
              </a:srgbClr>
            </a:outerShdw>
          </a:effectLst>
          <a:scene3d>
            <a:camera prst="isometricOffAxis2Left"/>
            <a:lightRig rig="glow" dir="t">
              <a:rot lat="0" lon="0" rev="4800000"/>
            </a:lightRig>
          </a:scene3d>
          <a:sp3d prstMaterial="matte">
            <a:bevelT w="127000" h="63500"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37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Рабочий стол\Plyushchenko.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132856"/>
            <a:ext cx="2934072" cy="4816768"/>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3635895" y="260649"/>
            <a:ext cx="5341515" cy="2592288"/>
          </a:xfrm>
        </p:spPr>
        <p:txBody>
          <a:bodyPr>
            <a:normAutofit fontScale="32500" lnSpcReduction="20000"/>
          </a:bodyPr>
          <a:lstStyle/>
          <a:p>
            <a:r>
              <a:rPr lang="ru-RU" sz="8600" b="1" i="1" u="sng" dirty="0" smtClean="0">
                <a:solidFill>
                  <a:schemeClr val="tx2">
                    <a:lumMod val="75000"/>
                  </a:schemeClr>
                </a:solidFill>
                <a:latin typeface="Bookman Old Style" pitchFamily="18" charset="0"/>
              </a:rPr>
              <a:t>Евгений Плющенко </a:t>
            </a:r>
            <a:r>
              <a:rPr lang="ru-RU" sz="5100" b="1" i="1" u="sng" dirty="0" smtClean="0">
                <a:solidFill>
                  <a:schemeClr val="tx2">
                    <a:lumMod val="75000"/>
                  </a:schemeClr>
                </a:solidFill>
                <a:latin typeface="Bookman Old Style" pitchFamily="18" charset="0"/>
              </a:rPr>
              <a:t>- </a:t>
            </a:r>
            <a:r>
              <a:rPr lang="ru-RU" sz="5100" b="1" i="1" dirty="0" smtClean="0">
                <a:solidFill>
                  <a:schemeClr val="accent6">
                    <a:lumMod val="50000"/>
                  </a:schemeClr>
                </a:solidFill>
                <a:latin typeface="Bookman Old Style" pitchFamily="18" charset="0"/>
              </a:rPr>
              <a:t>Российский </a:t>
            </a:r>
            <a:r>
              <a:rPr lang="ru-RU" sz="5100" b="1" i="1" dirty="0">
                <a:solidFill>
                  <a:schemeClr val="accent6">
                    <a:lumMod val="50000"/>
                  </a:schemeClr>
                </a:solidFill>
                <a:latin typeface="Bookman Old Style" pitchFamily="18" charset="0"/>
              </a:rPr>
              <a:t>фигурист, олимпийский чемпион 2006 года, двукратный серебряный медалист Олимпиад (2002 и 2010 годов), трёхкратный чемпион мира, шестикратный чемпион Европы и девятикратный чемпион России в мужском одиночном катании. Заслуженный мастер спорта России</a:t>
            </a:r>
            <a:r>
              <a:rPr lang="ru-RU" sz="5100" b="1" i="1" dirty="0">
                <a:solidFill>
                  <a:schemeClr val="tx2">
                    <a:lumMod val="75000"/>
                  </a:schemeClr>
                </a:solidFill>
                <a:latin typeface="Bookman Old Style" pitchFamily="18" charset="0"/>
              </a:rPr>
              <a:t>.</a:t>
            </a:r>
            <a:endParaRPr lang="ru-RU" b="1" dirty="0">
              <a:solidFill>
                <a:schemeClr val="accent6">
                  <a:lumMod val="50000"/>
                </a:schemeClr>
              </a:solidFill>
              <a:latin typeface="Bookman Old Style" pitchFamily="18" charset="0"/>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5397190"/>
            <a:ext cx="591343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8945" y="4104528"/>
            <a:ext cx="4572000" cy="2585323"/>
          </a:xfrm>
          <a:prstGeom prst="rect">
            <a:avLst/>
          </a:prstGeom>
        </p:spPr>
        <p:txBody>
          <a:bodyPr>
            <a:spAutoFit/>
          </a:bodyPr>
          <a:lstStyle/>
          <a:p>
            <a:r>
              <a:rPr lang="ru-RU" b="1" dirty="0">
                <a:solidFill>
                  <a:schemeClr val="accent6">
                    <a:lumMod val="50000"/>
                  </a:schemeClr>
                </a:solidFill>
                <a:latin typeface="Bookman Old Style" pitchFamily="18" charset="0"/>
              </a:rPr>
              <a:t>Евгений Плющенко стал первым в истории фигуристом, показавшим комбинацию четверной тулуп — тройной тулуп — тройной </a:t>
            </a:r>
            <a:r>
              <a:rPr lang="ru-RU" b="1" dirty="0" err="1">
                <a:solidFill>
                  <a:schemeClr val="accent6">
                    <a:lumMod val="50000"/>
                  </a:schemeClr>
                </a:solidFill>
                <a:latin typeface="Bookman Old Style" pitchFamily="18" charset="0"/>
              </a:rPr>
              <a:t>риттбергер</a:t>
            </a:r>
            <a:r>
              <a:rPr lang="ru-RU" b="1" dirty="0">
                <a:solidFill>
                  <a:schemeClr val="accent6">
                    <a:lumMod val="50000"/>
                  </a:schemeClr>
                </a:solidFill>
                <a:latin typeface="Bookman Old Style" pitchFamily="18" charset="0"/>
              </a:rPr>
              <a:t> (на Кубке России в 2002), первым среди мужчин выполнил вращение </a:t>
            </a:r>
            <a:r>
              <a:rPr lang="ru-RU" b="1" dirty="0" err="1">
                <a:solidFill>
                  <a:schemeClr val="accent6">
                    <a:lumMod val="50000"/>
                  </a:schemeClr>
                </a:solidFill>
                <a:latin typeface="Bookman Old Style" pitchFamily="18" charset="0"/>
              </a:rPr>
              <a:t>бильманн</a:t>
            </a:r>
            <a:r>
              <a:rPr lang="ru-RU" b="1" dirty="0">
                <a:solidFill>
                  <a:schemeClr val="accent6">
                    <a:lumMod val="50000"/>
                  </a:schemeClr>
                </a:solidFill>
                <a:latin typeface="Bookman Old Style" pitchFamily="18" charset="0"/>
              </a:rPr>
              <a:t>, каскад тройной </a:t>
            </a:r>
            <a:r>
              <a:rPr lang="ru-RU" b="1" dirty="0" err="1">
                <a:solidFill>
                  <a:schemeClr val="accent6">
                    <a:lumMod val="50000"/>
                  </a:schemeClr>
                </a:solidFill>
                <a:latin typeface="Bookman Old Style" pitchFamily="18" charset="0"/>
              </a:rPr>
              <a:t>аксель</a:t>
            </a:r>
            <a:r>
              <a:rPr lang="ru-RU" b="1" dirty="0">
                <a:solidFill>
                  <a:schemeClr val="accent6">
                    <a:lumMod val="50000"/>
                  </a:schemeClr>
                </a:solidFill>
                <a:latin typeface="Bookman Old Style" pitchFamily="18" charset="0"/>
              </a:rPr>
              <a:t>-</a:t>
            </a:r>
            <a:r>
              <a:rPr lang="ru-RU" b="1" dirty="0" err="1">
                <a:solidFill>
                  <a:schemeClr val="accent6">
                    <a:lumMod val="50000"/>
                  </a:schemeClr>
                </a:solidFill>
                <a:latin typeface="Bookman Old Style" pitchFamily="18" charset="0"/>
              </a:rPr>
              <a:t>ойлер</a:t>
            </a:r>
            <a:r>
              <a:rPr lang="ru-RU" b="1" dirty="0">
                <a:solidFill>
                  <a:schemeClr val="accent6">
                    <a:lumMod val="50000"/>
                  </a:schemeClr>
                </a:solidFill>
                <a:latin typeface="Bookman Old Style" pitchFamily="18" charset="0"/>
              </a:rPr>
              <a:t>-тройной </a:t>
            </a:r>
            <a:r>
              <a:rPr lang="ru-RU" b="1" dirty="0" err="1">
                <a:solidFill>
                  <a:schemeClr val="accent6">
                    <a:lumMod val="50000"/>
                  </a:schemeClr>
                </a:solidFill>
                <a:latin typeface="Bookman Old Style" pitchFamily="18" charset="0"/>
              </a:rPr>
              <a:t>флип</a:t>
            </a:r>
            <a:r>
              <a:rPr lang="ru-RU" b="1" dirty="0">
                <a:solidFill>
                  <a:schemeClr val="accent6">
                    <a:lumMod val="50000"/>
                  </a:schemeClr>
                </a:solidFill>
                <a:latin typeface="Bookman Old Style" pitchFamily="18" charset="0"/>
              </a:rPr>
              <a:t> (2001).</a:t>
            </a:r>
          </a:p>
        </p:txBody>
      </p:sp>
      <p:pic>
        <p:nvPicPr>
          <p:cNvPr id="12292" name="Picture 4" descr="C:\Documents and Settings\Admin\Рабочий стол\Evgeni_Plushenk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49751">
            <a:off x="238945" y="402760"/>
            <a:ext cx="3260200" cy="28102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953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199240"/>
            <a:ext cx="1979290" cy="319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0"/>
            <a:ext cx="5266928" cy="980728"/>
          </a:xfrm>
        </p:spPr>
        <p:txBody>
          <a:bodyPr>
            <a:normAutofit/>
          </a:bodyPr>
          <a:lstStyle/>
          <a:p>
            <a:r>
              <a:rPr lang="ru-RU" sz="3600" b="1" i="1" dirty="0" smtClean="0">
                <a:solidFill>
                  <a:schemeClr val="tx2">
                    <a:lumMod val="75000"/>
                  </a:schemeClr>
                </a:solidFill>
                <a:latin typeface="Bookman Old Style" pitchFamily="18" charset="0"/>
              </a:rPr>
              <a:t>Ольга Зайцева</a:t>
            </a:r>
            <a:endParaRPr lang="ru-RU" sz="3600" b="1" i="1" dirty="0">
              <a:solidFill>
                <a:schemeClr val="tx2">
                  <a:lumMod val="75000"/>
                </a:schemeClr>
              </a:solidFill>
              <a:latin typeface="Bookman Old Style" pitchFamily="18" charset="0"/>
            </a:endParaRPr>
          </a:p>
        </p:txBody>
      </p:sp>
      <p:pic>
        <p:nvPicPr>
          <p:cNvPr id="13314" name="Picture 2" descr="C:\Documents and Settings\Admin\Рабочий стол\1266136106_ed313fac91aa8b40_2010-02-13t222415z_01_olyaa118_rtridsp_3_olympics-biathl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53482"/>
            <a:ext cx="2308447" cy="324195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932040" y="1052736"/>
            <a:ext cx="4104456" cy="5400600"/>
          </a:xfrm>
        </p:spPr>
        <p:txBody>
          <a:bodyPr>
            <a:normAutofit fontScale="70000" lnSpcReduction="20000"/>
          </a:bodyPr>
          <a:lstStyle/>
          <a:p>
            <a:pPr marL="0" indent="0" algn="ctr">
              <a:buNone/>
            </a:pPr>
            <a:r>
              <a:rPr lang="ru-RU" b="1" i="1" dirty="0" smtClean="0">
                <a:solidFill>
                  <a:schemeClr val="tx2">
                    <a:lumMod val="75000"/>
                  </a:schemeClr>
                </a:solidFill>
                <a:latin typeface="Bookman Old Style" pitchFamily="18" charset="0"/>
              </a:rPr>
              <a:t>Российская биатлонистка, член сборной России по биатлону. Заслуженный мастер спорта (2005 год). Дважды олимпийская чемпионка в эстафете (2006, 2010), обладательница серебряной олимпийской медали в спринте (2010). Многократная победительница Кубка мира, чемпионата мира и России. </a:t>
            </a:r>
          </a:p>
        </p:txBody>
      </p:sp>
      <p:pic>
        <p:nvPicPr>
          <p:cNvPr id="13316" name="Picture 4" descr="C:\Documents and Settings\Admin\Рабочий стол\007A07BAB0F7B61FADD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81856"/>
            <a:ext cx="4000922" cy="24377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3317" name="Picture 5" descr="C:\Documents and Settings\Admin\Рабочий стол\51974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492896"/>
            <a:ext cx="3471863" cy="260508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32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Вячеслав Фетисов</a:t>
            </a:r>
            <a:endParaRPr lang="ru-RU" dirty="0"/>
          </a:p>
        </p:txBody>
      </p:sp>
      <p:pic>
        <p:nvPicPr>
          <p:cNvPr id="3074"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3228"/>
            <a:ext cx="9144000" cy="684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339752" y="126416"/>
            <a:ext cx="4104456" cy="6542944"/>
          </a:xfrm>
        </p:spPr>
        <p:txBody>
          <a:bodyPr>
            <a:normAutofit fontScale="55000" lnSpcReduction="20000"/>
          </a:bodyPr>
          <a:lstStyle/>
          <a:p>
            <a:r>
              <a:rPr lang="ru-RU" sz="4400" b="1" i="1" u="sng" dirty="0" smtClean="0">
                <a:solidFill>
                  <a:schemeClr val="tx2">
                    <a:lumMod val="75000"/>
                  </a:schemeClr>
                </a:solidFill>
                <a:latin typeface="Bookman Old Style" pitchFamily="18" charset="0"/>
              </a:rPr>
              <a:t>Вячеслав Фетисов </a:t>
            </a:r>
            <a:r>
              <a:rPr lang="ru-RU" b="1" i="1" dirty="0" smtClean="0">
                <a:solidFill>
                  <a:schemeClr val="tx2">
                    <a:lumMod val="75000"/>
                  </a:schemeClr>
                </a:solidFill>
                <a:latin typeface="Bookman Old Style" pitchFamily="18" charset="0"/>
              </a:rPr>
              <a:t>– обладатель рекордного количества титулов и наград в мировом спорте. Он – заслуженный мастер спорта, член Всемирного Зала хоккейной славы, двукратный олимпийский чемпион, семикратный чемпион мира, десятикратный чемпион Европы, трехкратный чемпион мира среди юниоров. Обладатель Кубка мира, тринадцатикратный чемпион СССР в составе ЦСКА, Фетисов трижды признавался лучшим игроком Европы, трижды – лучшим игроком Советского Союза. Пять раз был назван лучшим защитником мира, семь раз входил в символическую сборную мира.</a:t>
            </a:r>
            <a:endParaRPr lang="ru-RU" b="1" i="1" dirty="0">
              <a:solidFill>
                <a:schemeClr val="tx2">
                  <a:lumMod val="75000"/>
                </a:schemeClr>
              </a:solidFill>
              <a:latin typeface="Bookman Old Style" pitchFamily="18" charset="0"/>
            </a:endParaRPr>
          </a:p>
        </p:txBody>
      </p:sp>
      <p:pic>
        <p:nvPicPr>
          <p:cNvPr id="2050" name="Picture 2" descr="C:\Documents and Settings\Admin\Рабочий стол\mej9pedxp9y0a6c74ex413032997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0" y="908719"/>
            <a:ext cx="2783212" cy="497002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1" name="Picture 3" descr="C:\Documents and Settings\Admin\Рабочий стол\9n3dvebqcdz80yvgirh51303299542.jpg"/>
          <p:cNvPicPr>
            <a:picLocks noChangeAspect="1" noChangeArrowheads="1"/>
          </p:cNvPicPr>
          <p:nvPr/>
        </p:nvPicPr>
        <p:blipFill rotWithShape="1">
          <a:blip r:embed="rId4">
            <a:extLst>
              <a:ext uri="{28A0092B-C50C-407E-A947-70E740481C1C}">
                <a14:useLocalDpi xmlns:a14="http://schemas.microsoft.com/office/drawing/2010/main" val="0"/>
              </a:ext>
            </a:extLst>
          </a:blip>
          <a:srcRect l="11798" r="10000"/>
          <a:stretch/>
        </p:blipFill>
        <p:spPr bwMode="auto">
          <a:xfrm>
            <a:off x="6372200" y="4089175"/>
            <a:ext cx="2594620" cy="25051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2" name="Picture 4" descr="C:\Documents and Settings\Admin\Рабочий стол\19872699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8008">
            <a:off x="6310357" y="253255"/>
            <a:ext cx="2499063" cy="37444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49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Евгений Кафельников</a:t>
            </a:r>
            <a:endParaRPr lang="ru-RU" dirty="0"/>
          </a:p>
        </p:txBody>
      </p:sp>
      <p:pic>
        <p:nvPicPr>
          <p:cNvPr id="3074" name="Picture 2" descr="C:\Documents and Settings\Admin\Рабочий стол\205356.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44624"/>
            <a:ext cx="3384376" cy="6696744"/>
          </a:xfrm>
        </p:spPr>
        <p:txBody>
          <a:bodyPr>
            <a:normAutofit fontScale="55000" lnSpcReduction="20000"/>
          </a:bodyPr>
          <a:lstStyle/>
          <a:p>
            <a:pPr marL="0" indent="0">
              <a:buNone/>
            </a:pPr>
            <a:r>
              <a:rPr lang="ru-RU" sz="4400" b="1" i="1" u="sng" dirty="0" smtClean="0">
                <a:solidFill>
                  <a:schemeClr val="tx2">
                    <a:lumMod val="75000"/>
                  </a:schemeClr>
                </a:solidFill>
                <a:latin typeface="Bookman Old Style" pitchFamily="18" charset="0"/>
              </a:rPr>
              <a:t>Евгений Кафельников</a:t>
            </a:r>
          </a:p>
          <a:p>
            <a:pPr marL="0" indent="0">
              <a:buNone/>
            </a:pPr>
            <a:r>
              <a:rPr lang="ru-RU" b="1" i="1" dirty="0" smtClean="0">
                <a:solidFill>
                  <a:schemeClr val="tx2">
                    <a:lumMod val="75000"/>
                  </a:schemeClr>
                </a:solidFill>
                <a:latin typeface="Bookman Old Style" pitchFamily="18" charset="0"/>
              </a:rPr>
              <a:t>Заслуженный мастер спорта (теннис). Олимпийский чемпион 2000 года. Дважды выигрывал турниры Большого Шлема. Пятикратный победитель Кубка Кремля. Признан в России лучшим теннисистом столетия.</a:t>
            </a:r>
          </a:p>
          <a:p>
            <a:pPr marL="0" indent="0">
              <a:buNone/>
            </a:pPr>
            <a:r>
              <a:rPr lang="ru-RU" b="1" i="1" dirty="0" smtClean="0">
                <a:solidFill>
                  <a:schemeClr val="tx2">
                    <a:lumMod val="75000"/>
                  </a:schemeClr>
                </a:solidFill>
                <a:latin typeface="Bookman Old Style" pitchFamily="18" charset="0"/>
              </a:rPr>
              <a:t>Стал одним из великих теннисистов, благодаря которым популярность тенниса в нашей  стране возросла неимоверно. Благодаря очень успешной карьере Жени, в теннис своих детей отдали многие родители. Он был и есть кумиром для многих молодых ребят.</a:t>
            </a:r>
            <a:endParaRPr lang="ru-RU" b="1" i="1" dirty="0">
              <a:solidFill>
                <a:schemeClr val="tx2">
                  <a:lumMod val="75000"/>
                </a:schemeClr>
              </a:solidFill>
              <a:latin typeface="Bookman Old Style" pitchFamily="18" charset="0"/>
            </a:endParaRPr>
          </a:p>
        </p:txBody>
      </p:sp>
      <p:pic>
        <p:nvPicPr>
          <p:cNvPr id="3075" name="Picture 3" descr="C:\Documents and Settings\Admin\Рабочий стол\slide_issue_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233" y="4029502"/>
            <a:ext cx="4073075" cy="271186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6" name="Picture 4" descr="C:\Documents and Settings\Admin\Рабочий стол\YevgenyKafelnikov_display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875" y="188640"/>
            <a:ext cx="2209899" cy="34148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42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8997"/>
            <a:ext cx="2170584" cy="634082"/>
          </a:xfrm>
        </p:spPr>
        <p:txBody>
          <a:bodyPr>
            <a:normAutofit fontScale="90000"/>
          </a:bodyPr>
          <a:lstStyle/>
          <a:p>
            <a:r>
              <a:rPr lang="ru-RU" b="1" i="1" u="sng" dirty="0" smtClean="0">
                <a:solidFill>
                  <a:schemeClr val="tx2">
                    <a:lumMod val="75000"/>
                  </a:schemeClr>
                </a:solidFill>
                <a:latin typeface="Bookman Old Style" pitchFamily="18" charset="0"/>
              </a:rPr>
              <a:t>Вывод:</a:t>
            </a:r>
            <a:endParaRPr lang="ru-RU" b="1" i="1" u="sng" dirty="0">
              <a:solidFill>
                <a:schemeClr val="tx2">
                  <a:lumMod val="75000"/>
                </a:schemeClr>
              </a:solidFill>
              <a:latin typeface="Bookman Old Style" pitchFamily="18" charset="0"/>
            </a:endParaRPr>
          </a:p>
        </p:txBody>
      </p:sp>
      <p:pic>
        <p:nvPicPr>
          <p:cNvPr id="3075" name="Picture 3" descr="C:\Documents and Settings\Admin\Рабочий стол\71459143_medvedi.jpg"/>
          <p:cNvPicPr>
            <a:picLocks noChangeAspect="1" noChangeArrowheads="1"/>
          </p:cNvPicPr>
          <p:nvPr/>
        </p:nvPicPr>
        <p:blipFill rotWithShape="1">
          <a:blip r:embed="rId2">
            <a:extLst>
              <a:ext uri="{28A0092B-C50C-407E-A947-70E740481C1C}">
                <a14:useLocalDpi xmlns:a14="http://schemas.microsoft.com/office/drawing/2010/main" val="0"/>
              </a:ext>
            </a:extLst>
          </a:blip>
          <a:srcRect l="2543" r="47287"/>
          <a:stretch/>
        </p:blipFill>
        <p:spPr bwMode="auto">
          <a:xfrm>
            <a:off x="107505" y="1841213"/>
            <a:ext cx="2520280" cy="341429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627785" y="116632"/>
            <a:ext cx="6415335" cy="6624736"/>
          </a:xfrm>
        </p:spPr>
        <p:txBody>
          <a:bodyPr>
            <a:noAutofit/>
          </a:bodyPr>
          <a:lstStyle/>
          <a:p>
            <a:pPr marL="0" indent="0">
              <a:buNone/>
            </a:pPr>
            <a:r>
              <a:rPr lang="ru-RU" sz="1100" b="1" i="1" dirty="0" smtClean="0">
                <a:latin typeface="Bookman Old Style" pitchFamily="18" charset="0"/>
              </a:rPr>
              <a:t>     </a:t>
            </a:r>
            <a:r>
              <a:rPr lang="ru-RU" sz="1200" b="1" i="1" dirty="0" smtClean="0">
                <a:solidFill>
                  <a:srgbClr val="009900"/>
                </a:solidFill>
                <a:latin typeface="Bookman Old Style" pitchFamily="18" charset="0"/>
              </a:rPr>
              <a:t>Стать успешным в спорте можно, только если  твердо решить связать с ним всю свою дальнейшую жизнь. </a:t>
            </a:r>
            <a:r>
              <a:rPr lang="ru-RU" sz="1200" b="1" i="1" dirty="0">
                <a:solidFill>
                  <a:srgbClr val="009900"/>
                </a:solidFill>
                <a:latin typeface="Bookman Old Style" pitchFamily="18" charset="0"/>
              </a:rPr>
              <a:t>Н</a:t>
            </a:r>
            <a:r>
              <a:rPr lang="ru-RU" sz="1200" b="1" i="1" dirty="0" smtClean="0">
                <a:solidFill>
                  <a:srgbClr val="009900"/>
                </a:solidFill>
                <a:latin typeface="Bookman Old Style" pitchFamily="18" charset="0"/>
              </a:rPr>
              <a:t>ужно тренировать не только свое тело, но и силу духа, силу воли. Впереди ожидают изнурительные тренировки. Быть готовым к тому, что иногда нужно будет перебороть себя и продолжать тренироваться, несмотря на боль или лень. Ради спортивной карьеры  придется во многом себе отказывать.</a:t>
            </a:r>
          </a:p>
          <a:p>
            <a:pPr marL="0" indent="0">
              <a:buNone/>
            </a:pPr>
            <a:r>
              <a:rPr lang="ru-RU" sz="1200" b="1" i="1" dirty="0">
                <a:solidFill>
                  <a:schemeClr val="tx2">
                    <a:lumMod val="75000"/>
                  </a:schemeClr>
                </a:solidFill>
                <a:latin typeface="Bookman Old Style" pitchFamily="18" charset="0"/>
              </a:rPr>
              <a:t> </a:t>
            </a:r>
            <a:r>
              <a:rPr lang="ru-RU" sz="1200" b="1" i="1" dirty="0" smtClean="0">
                <a:solidFill>
                  <a:schemeClr val="tx2">
                    <a:lumMod val="75000"/>
                  </a:schemeClr>
                </a:solidFill>
                <a:latin typeface="Bookman Old Style" pitchFamily="18" charset="0"/>
              </a:rPr>
              <a:t>    Поставить себе большую цель и каждый день двигаться к ней. Самую большую задачу можно разбить на несколько поменьше, а их разделить на ежедневные цели. Идти к своему успеху шаг за шагом и помнить, что, пропущенная одна тренировка,  делает два шага назад.</a:t>
            </a:r>
          </a:p>
          <a:p>
            <a:pPr marL="0" indent="0">
              <a:buNone/>
            </a:pPr>
            <a:r>
              <a:rPr lang="ru-RU" sz="1200" b="1" i="1" dirty="0">
                <a:solidFill>
                  <a:schemeClr val="accent6">
                    <a:lumMod val="50000"/>
                  </a:schemeClr>
                </a:solidFill>
                <a:latin typeface="Bookman Old Style" pitchFamily="18" charset="0"/>
              </a:rPr>
              <a:t> </a:t>
            </a:r>
            <a:r>
              <a:rPr lang="ru-RU" sz="1200" b="1" i="1" dirty="0" smtClean="0">
                <a:solidFill>
                  <a:schemeClr val="accent6">
                    <a:lumMod val="50000"/>
                  </a:schemeClr>
                </a:solidFill>
                <a:latin typeface="Bookman Old Style" pitchFamily="18" charset="0"/>
              </a:rPr>
              <a:t>    Можно достичь успеха, когда по-настоящему  этого хочешь. Огромное желание будет вашим союзником, ведь вам предстоит изменить свой режим, пересмотреть рацион, отказаться от вредных привычек, поменять весь образ жизни, подстроив его под график тренировок.</a:t>
            </a:r>
          </a:p>
          <a:p>
            <a:pPr marL="0" indent="0">
              <a:buNone/>
            </a:pPr>
            <a:r>
              <a:rPr lang="ru-RU" sz="1200" b="1" i="1" dirty="0">
                <a:latin typeface="Bookman Old Style" pitchFamily="18" charset="0"/>
              </a:rPr>
              <a:t> </a:t>
            </a:r>
            <a:r>
              <a:rPr lang="ru-RU" sz="1200" b="1" i="1" dirty="0" smtClean="0">
                <a:latin typeface="Bookman Old Style" pitchFamily="18" charset="0"/>
              </a:rPr>
              <a:t>  Без хорошего тренера  будет сложно добиться успеха. Нужно найти своего вдохновителя. Это должен быть опытный человек в выбранном виде спорта, умеющий наставлять  и иногда заставлять тренироваться. </a:t>
            </a:r>
          </a:p>
          <a:p>
            <a:pPr marL="0" indent="0">
              <a:buNone/>
            </a:pPr>
            <a:r>
              <a:rPr lang="ru-RU" sz="1200" b="1" i="1" dirty="0" smtClean="0">
                <a:solidFill>
                  <a:schemeClr val="tx2">
                    <a:lumMod val="75000"/>
                  </a:schemeClr>
                </a:solidFill>
                <a:latin typeface="Bookman Old Style" pitchFamily="18" charset="0"/>
              </a:rPr>
              <a:t>    Кроме наличия желания и цели,  очень важно верить в себя. Вы должны быть уверены в своих силах, даже когда все говорят, что вы этого сделать не сможете. Самое главное, это не то, что думают о вас остальные люди, а то, что вы представляете сами для себя.</a:t>
            </a:r>
          </a:p>
          <a:p>
            <a:pPr marL="0" indent="0">
              <a:buNone/>
            </a:pPr>
            <a:r>
              <a:rPr lang="ru-RU" sz="1200" b="1" i="1" dirty="0">
                <a:latin typeface="Bookman Old Style" pitchFamily="18" charset="0"/>
              </a:rPr>
              <a:t> </a:t>
            </a:r>
            <a:r>
              <a:rPr lang="ru-RU" sz="1200" b="1" i="1" dirty="0" smtClean="0">
                <a:latin typeface="Bookman Old Style" pitchFamily="18" charset="0"/>
              </a:rPr>
              <a:t>  </a:t>
            </a:r>
            <a:r>
              <a:rPr lang="ru-RU" sz="1200" b="1" i="1" dirty="0" smtClean="0">
                <a:solidFill>
                  <a:schemeClr val="accent6">
                    <a:lumMod val="50000"/>
                  </a:schemeClr>
                </a:solidFill>
                <a:latin typeface="Bookman Old Style" pitchFamily="18" charset="0"/>
              </a:rPr>
              <a:t>Основа победы - ежедневные тренировки. Не принимайте никаких оправданий, не поддавайтесь лени. Тренироваться следует по определенной системе, разработанной вашим тренером специально для вас, постепенно увеличивая нагрузку. Когда вы будете видеть постоянный прогресс, тренироваться будет легче.</a:t>
            </a:r>
          </a:p>
          <a:p>
            <a:pPr marL="0" indent="0">
              <a:buNone/>
            </a:pPr>
            <a:r>
              <a:rPr lang="ru-RU" sz="1200" b="1" i="1" dirty="0">
                <a:latin typeface="Bookman Old Style" pitchFamily="18" charset="0"/>
              </a:rPr>
              <a:t> </a:t>
            </a:r>
            <a:r>
              <a:rPr lang="ru-RU" sz="1200" b="1" i="1" dirty="0" smtClean="0">
                <a:latin typeface="Bookman Old Style" pitchFamily="18" charset="0"/>
              </a:rPr>
              <a:t>  Думайте позитивными категориями. Работайте над своим сознанием. </a:t>
            </a:r>
          </a:p>
          <a:p>
            <a:pPr marL="0" indent="0" algn="ctr">
              <a:buNone/>
            </a:pPr>
            <a:r>
              <a:rPr lang="ru-RU" sz="1800" b="1" i="1" u="sng" dirty="0" smtClean="0">
                <a:solidFill>
                  <a:srgbClr val="FF0000"/>
                </a:solidFill>
                <a:latin typeface="Bookman Old Style" pitchFamily="18" charset="0"/>
              </a:rPr>
              <a:t>Вы добьётесь успеха.</a:t>
            </a:r>
          </a:p>
          <a:p>
            <a:pPr marL="0" indent="0" algn="ctr">
              <a:buNone/>
            </a:pPr>
            <a:r>
              <a:rPr lang="ru-RU" sz="1800" b="1" i="1" u="sng" dirty="0" smtClean="0">
                <a:solidFill>
                  <a:srgbClr val="FF0000"/>
                </a:solidFill>
                <a:latin typeface="Bookman Old Style" pitchFamily="18" charset="0"/>
              </a:rPr>
              <a:t>Вы обязательно станете Олимпийцем.</a:t>
            </a:r>
            <a:endParaRPr lang="ru-RU" sz="1800" b="1" i="1" u="sng" dirty="0">
              <a:solidFill>
                <a:srgbClr val="FF0000"/>
              </a:solidFill>
              <a:latin typeface="Bookman Old Style" pitchFamily="18" charset="0"/>
            </a:endParaRPr>
          </a:p>
        </p:txBody>
      </p:sp>
    </p:spTree>
    <p:extLst>
      <p:ext uri="{BB962C8B-B14F-4D97-AF65-F5344CB8AC3E}">
        <p14:creationId xmlns:p14="http://schemas.microsoft.com/office/powerpoint/2010/main" val="400474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3024336" cy="850106"/>
          </a:xfrm>
          <a:ln w="38100">
            <a:solidFill>
              <a:srgbClr val="66FF33"/>
            </a:solidFill>
          </a:ln>
        </p:spPr>
        <p:txBody>
          <a:bodyPr>
            <a:normAutofit fontScale="90000"/>
          </a:bodyPr>
          <a:lstStyle/>
          <a:p>
            <a:r>
              <a:rPr lang="ru-RU" b="1" dirty="0" smtClean="0">
                <a:solidFill>
                  <a:srgbClr val="002060"/>
                </a:solidFill>
                <a:latin typeface="Bookman Old Style" pitchFamily="18" charset="0"/>
              </a:rPr>
              <a:t>Гипотеза:</a:t>
            </a:r>
            <a:endParaRPr lang="ru-RU" b="1" dirty="0">
              <a:solidFill>
                <a:srgbClr val="002060"/>
              </a:solidFill>
              <a:latin typeface="Bookman Old Style" pitchFamily="18" charset="0"/>
            </a:endParaRPr>
          </a:p>
        </p:txBody>
      </p:sp>
      <p:sp>
        <p:nvSpPr>
          <p:cNvPr id="3" name="Объект 2"/>
          <p:cNvSpPr>
            <a:spLocks noGrp="1"/>
          </p:cNvSpPr>
          <p:nvPr>
            <p:ph idx="1"/>
          </p:nvPr>
        </p:nvSpPr>
        <p:spPr>
          <a:xfrm rot="21125030">
            <a:off x="431864" y="4132037"/>
            <a:ext cx="8441793" cy="2247277"/>
          </a:xfrm>
        </p:spPr>
        <p:txBody>
          <a:bodyPr>
            <a:normAutofit fontScale="85000" lnSpcReduction="10000"/>
            <a:scene3d>
              <a:camera prst="orthographicFront"/>
              <a:lightRig rig="threePt" dir="t"/>
            </a:scene3d>
            <a:sp3d extrusionH="57150">
              <a:bevelT w="38100" h="38100" prst="angle"/>
            </a:sp3d>
          </a:bodyPr>
          <a:lstStyle/>
          <a:p>
            <a:pPr marL="0" indent="0" algn="ctr">
              <a:buNone/>
            </a:pPr>
            <a:r>
              <a:rPr lang="ru-RU" b="1" i="1" dirty="0" smtClean="0">
                <a:solidFill>
                  <a:schemeClr val="accent6">
                    <a:lumMod val="50000"/>
                  </a:schemeClr>
                </a:solidFill>
                <a:latin typeface="Bookman Old Style" pitchFamily="18" charset="0"/>
              </a:rPr>
              <a:t>Чтобы стать настоящим спортсменом, чемпионом и Олимпийцем– нужно начинать глубоко изнутри – с желания, мечты и четкого представления своего успеха.</a:t>
            </a:r>
            <a:endParaRPr lang="ru-RU" b="1" i="1" dirty="0">
              <a:solidFill>
                <a:schemeClr val="accent6">
                  <a:lumMod val="50000"/>
                </a:schemeClr>
              </a:solidFill>
              <a:latin typeface="Bookman Old Style" pitchFamily="18" charset="0"/>
            </a:endParaRPr>
          </a:p>
        </p:txBody>
      </p:sp>
      <p:pic>
        <p:nvPicPr>
          <p:cNvPr id="2050" name="Picture 2" descr="C:\Documents and Settings\Admin\Рабочий стол\1a7196ba11af.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t="13095" b="18155"/>
          <a:stretch/>
        </p:blipFill>
        <p:spPr bwMode="auto">
          <a:xfrm flipH="1">
            <a:off x="1619672" y="1124744"/>
            <a:ext cx="5665540" cy="2921294"/>
          </a:xfrm>
          <a:prstGeom prst="rect">
            <a:avLst/>
          </a:prstGeom>
          <a:no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0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274638"/>
            <a:ext cx="3672408" cy="1143000"/>
          </a:xfrm>
          <a:ln w="38100">
            <a:solidFill>
              <a:srgbClr val="66FF33"/>
            </a:solidFill>
          </a:ln>
        </p:spPr>
        <p:txBody>
          <a:bodyPr/>
          <a:lstStyle/>
          <a:p>
            <a:r>
              <a:rPr lang="ru-RU" b="1" i="1" dirty="0" smtClean="0">
                <a:solidFill>
                  <a:schemeClr val="tx2">
                    <a:lumMod val="75000"/>
                  </a:schemeClr>
                </a:solidFill>
                <a:latin typeface="Bookman Old Style" pitchFamily="18" charset="0"/>
              </a:rPr>
              <a:t>Цель :</a:t>
            </a:r>
            <a:endParaRPr lang="ru-RU" b="1" i="1" dirty="0">
              <a:solidFill>
                <a:schemeClr val="tx2">
                  <a:lumMod val="75000"/>
                </a:schemeClr>
              </a:solidFill>
              <a:latin typeface="Bookman Old Style" pitchFamily="18" charset="0"/>
            </a:endParaRPr>
          </a:p>
        </p:txBody>
      </p:sp>
      <p:sp>
        <p:nvSpPr>
          <p:cNvPr id="3" name="Объект 2"/>
          <p:cNvSpPr>
            <a:spLocks noGrp="1"/>
          </p:cNvSpPr>
          <p:nvPr>
            <p:ph idx="1"/>
          </p:nvPr>
        </p:nvSpPr>
        <p:spPr>
          <a:xfrm>
            <a:off x="457200" y="5157192"/>
            <a:ext cx="8229600" cy="968971"/>
          </a:xfrm>
        </p:spPr>
        <p:txBody>
          <a:bodyPr>
            <a:normAutofit fontScale="92500" lnSpcReduction="10000"/>
          </a:bodyPr>
          <a:lstStyle/>
          <a:p>
            <a:r>
              <a:rPr lang="ru-RU" b="1" i="1" dirty="0" smtClean="0">
                <a:solidFill>
                  <a:schemeClr val="accent6">
                    <a:lumMod val="50000"/>
                  </a:schemeClr>
                </a:solidFill>
                <a:latin typeface="Bookman Old Style" pitchFamily="18" charset="0"/>
              </a:rPr>
              <a:t>Узнать, как добиться успеха в спорте</a:t>
            </a:r>
            <a:endParaRPr lang="ru-RU" b="1" i="1" dirty="0">
              <a:solidFill>
                <a:schemeClr val="accent6">
                  <a:lumMod val="50000"/>
                </a:schemeClr>
              </a:solidFill>
              <a:latin typeface="Bookman Old Style" pitchFamily="18" charset="0"/>
            </a:endParaRPr>
          </a:p>
        </p:txBody>
      </p:sp>
      <p:pic>
        <p:nvPicPr>
          <p:cNvPr id="5122" name="Picture 2" descr="C:\Documents and Settings\Admin\Рабочий стол\1600_1200_20100116095035384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84784"/>
            <a:ext cx="4800533" cy="3600400"/>
          </a:xfrm>
          <a:prstGeom prst="rect">
            <a:avLst/>
          </a:prstGeom>
          <a:no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1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402832" cy="1143000"/>
          </a:xfrm>
        </p:spPr>
        <p:txBody>
          <a:bodyPr/>
          <a:lstStyle/>
          <a:p>
            <a:r>
              <a:rPr lang="ru-RU" b="1" i="1" dirty="0" smtClean="0">
                <a:solidFill>
                  <a:schemeClr val="accent6">
                    <a:lumMod val="50000"/>
                  </a:schemeClr>
                </a:solidFill>
                <a:latin typeface="Bookman Old Style" pitchFamily="18" charset="0"/>
              </a:rPr>
              <a:t>Вопросы:</a:t>
            </a:r>
            <a:endParaRPr lang="ru-RU" b="1" i="1" dirty="0">
              <a:solidFill>
                <a:schemeClr val="accent6">
                  <a:lumMod val="50000"/>
                </a:schemeClr>
              </a:solidFill>
              <a:latin typeface="Bookman Old Style" pitchFamily="18" charset="0"/>
            </a:endParaRPr>
          </a:p>
        </p:txBody>
      </p:sp>
      <p:sp>
        <p:nvSpPr>
          <p:cNvPr id="3" name="Объект 2"/>
          <p:cNvSpPr>
            <a:spLocks noGrp="1"/>
          </p:cNvSpPr>
          <p:nvPr>
            <p:ph idx="1"/>
          </p:nvPr>
        </p:nvSpPr>
        <p:spPr>
          <a:xfrm>
            <a:off x="457200" y="1600200"/>
            <a:ext cx="4474840" cy="4525963"/>
          </a:xfrm>
          <a:ln w="57150">
            <a:solidFill>
              <a:schemeClr val="accent6">
                <a:lumMod val="75000"/>
              </a:schemeClr>
            </a:solidFill>
          </a:ln>
        </p:spPr>
        <p:txBody>
          <a:bodyPr/>
          <a:lstStyle/>
          <a:p>
            <a:r>
              <a:rPr lang="ru-RU" sz="2800" b="1" i="1" dirty="0" smtClean="0">
                <a:solidFill>
                  <a:schemeClr val="tx2">
                    <a:lumMod val="75000"/>
                  </a:schemeClr>
                </a:solidFill>
                <a:latin typeface="Bookman Old Style" pitchFamily="18" charset="0"/>
              </a:rPr>
              <a:t>Как выбрать вид спорта?</a:t>
            </a:r>
          </a:p>
          <a:p>
            <a:r>
              <a:rPr lang="ru-RU" sz="2800" b="1" i="1" dirty="0" smtClean="0">
                <a:solidFill>
                  <a:schemeClr val="tx2">
                    <a:lumMod val="75000"/>
                  </a:schemeClr>
                </a:solidFill>
                <a:latin typeface="Bookman Old Style" pitchFamily="18" charset="0"/>
              </a:rPr>
              <a:t>С чего начать?</a:t>
            </a:r>
          </a:p>
          <a:p>
            <a:r>
              <a:rPr lang="ru-RU" sz="2800" b="1" i="1" dirty="0" smtClean="0">
                <a:solidFill>
                  <a:schemeClr val="tx2">
                    <a:lumMod val="75000"/>
                  </a:schemeClr>
                </a:solidFill>
                <a:latin typeface="Bookman Old Style" pitchFamily="18" charset="0"/>
              </a:rPr>
              <a:t>От чего отказаться?</a:t>
            </a:r>
          </a:p>
          <a:p>
            <a:r>
              <a:rPr lang="ru-RU" sz="2800" b="1" i="1" dirty="0" smtClean="0">
                <a:solidFill>
                  <a:schemeClr val="tx2">
                    <a:lumMod val="75000"/>
                  </a:schemeClr>
                </a:solidFill>
                <a:latin typeface="Bookman Old Style" pitchFamily="18" charset="0"/>
              </a:rPr>
              <a:t>Над чем работать?</a:t>
            </a:r>
          </a:p>
          <a:p>
            <a:r>
              <a:rPr lang="ru-RU" sz="2800" b="1" i="1" dirty="0" smtClean="0">
                <a:solidFill>
                  <a:schemeClr val="tx2">
                    <a:lumMod val="75000"/>
                  </a:schemeClr>
                </a:solidFill>
                <a:latin typeface="Bookman Old Style" pitchFamily="18" charset="0"/>
              </a:rPr>
              <a:t>С кого брать пример?</a:t>
            </a:r>
            <a:endParaRPr lang="ru-RU" sz="2800" b="1" i="1" dirty="0">
              <a:solidFill>
                <a:schemeClr val="tx2">
                  <a:lumMod val="75000"/>
                </a:schemeClr>
              </a:solidFill>
              <a:latin typeface="Bookman Old Style" pitchFamily="18" charset="0"/>
            </a:endParaRPr>
          </a:p>
        </p:txBody>
      </p:sp>
      <p:pic>
        <p:nvPicPr>
          <p:cNvPr id="4098" name="Picture 2" descr="C:\Documents and Settings\Admin\Рабочий стол\1600_1200_2010011609515525388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l="25000" r="25670"/>
          <a:stretch/>
        </p:blipFill>
        <p:spPr bwMode="auto">
          <a:xfrm>
            <a:off x="5364088" y="836712"/>
            <a:ext cx="3315368" cy="504056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549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274638"/>
            <a:ext cx="3672408" cy="1143000"/>
          </a:xfrm>
          <a:ln w="38100">
            <a:solidFill>
              <a:srgbClr val="66FF33"/>
            </a:solidFill>
          </a:ln>
        </p:spPr>
        <p:txBody>
          <a:bodyPr/>
          <a:lstStyle/>
          <a:p>
            <a:r>
              <a:rPr lang="ru-RU" b="1" i="1" dirty="0" smtClean="0">
                <a:solidFill>
                  <a:schemeClr val="tx2">
                    <a:lumMod val="75000"/>
                  </a:schemeClr>
                </a:solidFill>
                <a:latin typeface="Bookman Old Style" pitchFamily="18" charset="0"/>
              </a:rPr>
              <a:t>Задачи:</a:t>
            </a:r>
            <a:endParaRPr lang="ru-RU" b="1" i="1" dirty="0">
              <a:solidFill>
                <a:schemeClr val="tx2">
                  <a:lumMod val="75000"/>
                </a:schemeClr>
              </a:solidFill>
              <a:latin typeface="Bookman Old Style" pitchFamily="18" charset="0"/>
            </a:endParaRPr>
          </a:p>
        </p:txBody>
      </p:sp>
      <p:sp>
        <p:nvSpPr>
          <p:cNvPr id="3" name="Объект 2"/>
          <p:cNvSpPr>
            <a:spLocks noGrp="1"/>
          </p:cNvSpPr>
          <p:nvPr>
            <p:ph idx="1"/>
          </p:nvPr>
        </p:nvSpPr>
        <p:spPr>
          <a:xfrm>
            <a:off x="4283968" y="1700808"/>
            <a:ext cx="4608512" cy="4896544"/>
          </a:xfrm>
          <a:ln w="38100">
            <a:solidFill>
              <a:srgbClr val="0070C0"/>
            </a:solidFill>
          </a:ln>
        </p:spPr>
        <p:txBody>
          <a:bodyPr>
            <a:normAutofit/>
          </a:bodyPr>
          <a:lstStyle/>
          <a:p>
            <a:r>
              <a:rPr lang="ru-RU" sz="2800" b="1" i="1" dirty="0" smtClean="0">
                <a:solidFill>
                  <a:schemeClr val="accent6">
                    <a:lumMod val="50000"/>
                  </a:schemeClr>
                </a:solidFill>
                <a:latin typeface="Bookman Old Style" pitchFamily="18" charset="0"/>
              </a:rPr>
              <a:t>1.Найти, изучить и проанализировать теоритический материал по теме исследования.</a:t>
            </a:r>
          </a:p>
          <a:p>
            <a:r>
              <a:rPr lang="ru-RU" sz="2800" b="1" i="1" dirty="0" smtClean="0">
                <a:solidFill>
                  <a:schemeClr val="accent6">
                    <a:lumMod val="50000"/>
                  </a:schemeClr>
                </a:solidFill>
                <a:latin typeface="Bookman Old Style" pitchFamily="18" charset="0"/>
              </a:rPr>
              <a:t>2.Определить слагаемые достижения спортивных успехов.</a:t>
            </a:r>
          </a:p>
          <a:p>
            <a:pPr marL="0" indent="0">
              <a:buNone/>
            </a:pPr>
            <a:endParaRPr lang="ru-RU" dirty="0"/>
          </a:p>
        </p:txBody>
      </p:sp>
      <p:pic>
        <p:nvPicPr>
          <p:cNvPr id="6146" name="Picture 2" descr="C:\Documents and Settings\Admin\Рабочий стол\1600_1200_2010011609502040309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8590" r="19624"/>
          <a:stretch/>
        </p:blipFill>
        <p:spPr bwMode="auto">
          <a:xfrm>
            <a:off x="899592" y="1190390"/>
            <a:ext cx="3456384" cy="500579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4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tx2">
                    <a:lumMod val="75000"/>
                  </a:schemeClr>
                </a:solidFill>
                <a:latin typeface="Bookman Old Style" pitchFamily="18" charset="0"/>
              </a:rPr>
              <a:t>Как выбрать вид спорта?</a:t>
            </a:r>
            <a:r>
              <a:rPr lang="ru-RU" dirty="0" smtClean="0">
                <a:solidFill>
                  <a:schemeClr val="tx2">
                    <a:lumMod val="75000"/>
                  </a:schemeClr>
                </a:solidFill>
              </a:rPr>
              <a:t/>
            </a:r>
            <a:br>
              <a:rPr lang="ru-RU" dirty="0" smtClean="0">
                <a:solidFill>
                  <a:schemeClr val="tx2">
                    <a:lumMod val="75000"/>
                  </a:schemeClr>
                </a:solidFill>
              </a:rPr>
            </a:br>
            <a:endParaRPr lang="ru-RU" dirty="0">
              <a:solidFill>
                <a:schemeClr val="tx2">
                  <a:lumMod val="75000"/>
                </a:schemeClr>
              </a:solidFill>
            </a:endParaRPr>
          </a:p>
        </p:txBody>
      </p:sp>
      <p:sp>
        <p:nvSpPr>
          <p:cNvPr id="3" name="Объект 2"/>
          <p:cNvSpPr>
            <a:spLocks noGrp="1"/>
          </p:cNvSpPr>
          <p:nvPr>
            <p:ph idx="1"/>
          </p:nvPr>
        </p:nvSpPr>
        <p:spPr>
          <a:xfrm>
            <a:off x="457200" y="3717032"/>
            <a:ext cx="8229600" cy="2808312"/>
          </a:xfrm>
          <a:ln w="38100">
            <a:solidFill>
              <a:srgbClr val="009900"/>
            </a:solidFill>
          </a:ln>
        </p:spPr>
        <p:txBody>
          <a:bodyPr>
            <a:normAutofit fontScale="70000" lnSpcReduction="20000"/>
          </a:bodyPr>
          <a:lstStyle/>
          <a:p>
            <a:r>
              <a:rPr lang="ru-RU" b="1" i="1" u="sng" dirty="0" smtClean="0">
                <a:solidFill>
                  <a:schemeClr val="accent6">
                    <a:lumMod val="50000"/>
                  </a:schemeClr>
                </a:solidFill>
                <a:latin typeface="Bookman Old Style" pitchFamily="18" charset="0"/>
              </a:rPr>
              <a:t>Интерес.</a:t>
            </a:r>
          </a:p>
          <a:p>
            <a:pPr marL="0" indent="0">
              <a:buNone/>
            </a:pPr>
            <a:r>
              <a:rPr lang="ru-RU" b="1" i="1" dirty="0" smtClean="0">
                <a:solidFill>
                  <a:schemeClr val="accent6">
                    <a:lumMod val="50000"/>
                  </a:schemeClr>
                </a:solidFill>
                <a:latin typeface="Bookman Old Style" pitchFamily="18" charset="0"/>
              </a:rPr>
              <a:t> Поскольку занятие спортом – это возможность избежать рутины в тренажерном зале, вам следует выбирать тот спорт, который будет приносить только удовольствие. Он должен быть вам по силам, не должен слишком утомлять. Главное – чтобы вы испытывали только положительные эмоции.</a:t>
            </a:r>
            <a:endParaRPr lang="ru-RU" b="1" i="1" dirty="0">
              <a:solidFill>
                <a:schemeClr val="accent6">
                  <a:lumMod val="50000"/>
                </a:schemeClr>
              </a:solidFill>
              <a:latin typeface="Bookman Old Style" pitchFamily="18" charset="0"/>
            </a:endParaRPr>
          </a:p>
        </p:txBody>
      </p:sp>
      <p:pic>
        <p:nvPicPr>
          <p:cNvPr id="7171" name="Picture 3" descr="C:\Documents and Settings\Admin\Рабочий стол\0ba3755a403a.jpg"/>
          <p:cNvPicPr>
            <a:picLocks noChangeAspect="1" noChangeArrowheads="1"/>
          </p:cNvPicPr>
          <p:nvPr/>
        </p:nvPicPr>
        <p:blipFill rotWithShape="1">
          <a:blip r:embed="rId2">
            <a:extLst>
              <a:ext uri="{28A0092B-C50C-407E-A947-70E740481C1C}">
                <a14:useLocalDpi xmlns:a14="http://schemas.microsoft.com/office/drawing/2010/main" val="0"/>
              </a:ext>
            </a:extLst>
          </a:blip>
          <a:srcRect t="15452" b="8358"/>
          <a:stretch/>
        </p:blipFill>
        <p:spPr bwMode="auto">
          <a:xfrm>
            <a:off x="1835696" y="404664"/>
            <a:ext cx="5040560" cy="3394663"/>
          </a:xfrm>
          <a:prstGeom prst="rect">
            <a:avLst/>
          </a:prstGeom>
          <a:noFill/>
          <a:ln>
            <a:noFill/>
          </a:ln>
          <a:effectLst>
            <a:outerShdw blurRad="184150" dist="241300" dir="11520000" sx="110000" sy="110000" algn="ctr">
              <a:srgbClr val="000000">
                <a:alpha val="18000"/>
              </a:srgbClr>
            </a:outerShdw>
          </a:effectLst>
          <a:scene3d>
            <a:camera prst="perspectiveRelaxed"/>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08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smtClean="0">
                <a:solidFill>
                  <a:schemeClr val="tx2">
                    <a:lumMod val="75000"/>
                  </a:schemeClr>
                </a:solidFill>
                <a:latin typeface="Bookman Old Style" pitchFamily="18" charset="0"/>
              </a:rPr>
              <a:t>Как выбрать вид спорта?</a:t>
            </a:r>
            <a:endParaRPr lang="ru-RU" sz="3600" b="1" i="1" dirty="0">
              <a:solidFill>
                <a:schemeClr val="tx2">
                  <a:lumMod val="75000"/>
                </a:schemeClr>
              </a:solidFill>
              <a:latin typeface="Bookman Old Style" pitchFamily="18" charset="0"/>
            </a:endParaRPr>
          </a:p>
        </p:txBody>
      </p:sp>
      <p:sp>
        <p:nvSpPr>
          <p:cNvPr id="3" name="Объект 2"/>
          <p:cNvSpPr>
            <a:spLocks noGrp="1"/>
          </p:cNvSpPr>
          <p:nvPr>
            <p:ph idx="1"/>
          </p:nvPr>
        </p:nvSpPr>
        <p:spPr>
          <a:xfrm>
            <a:off x="467544" y="1196752"/>
            <a:ext cx="8229600" cy="2376264"/>
          </a:xfrm>
          <a:ln w="38100">
            <a:solidFill>
              <a:schemeClr val="accent6">
                <a:lumMod val="75000"/>
              </a:schemeClr>
            </a:solidFill>
          </a:ln>
        </p:spPr>
        <p:txBody>
          <a:bodyPr>
            <a:noAutofit/>
          </a:bodyPr>
          <a:lstStyle/>
          <a:p>
            <a:r>
              <a:rPr lang="ru-RU" sz="1600" b="1" i="1" u="sng" dirty="0" smtClean="0">
                <a:solidFill>
                  <a:schemeClr val="accent6">
                    <a:lumMod val="50000"/>
                  </a:schemeClr>
                </a:solidFill>
                <a:latin typeface="Bookman Old Style" pitchFamily="18" charset="0"/>
              </a:rPr>
              <a:t>Темперамент. </a:t>
            </a:r>
            <a:r>
              <a:rPr lang="ru-RU" sz="1600" b="1" i="1" dirty="0" smtClean="0">
                <a:solidFill>
                  <a:schemeClr val="accent6">
                    <a:lumMod val="50000"/>
                  </a:schemeClr>
                </a:solidFill>
                <a:latin typeface="Bookman Old Style" pitchFamily="18" charset="0"/>
              </a:rPr>
              <a:t>Если вы сангвиник, то вам лучше всего выбрать командный вид спорта. Задумайтесь всерьез о баскетболе, футболе или волейболе. Единственная проблема здесь – найти команду единомышленников. Если вы меланхолик или флегматик, то вряд ли вас заинтересует бег или большие физические нагрузки, поэтому смело выбирайте гольф, шашки, или неспешную езду на велосипеде. Если же у вас взрывной характер холерика, то вам прямая дорога в любой экстремальный вид спорта или борьбу.</a:t>
            </a:r>
            <a:endParaRPr lang="ru-RU" sz="1600" b="1" i="1" dirty="0">
              <a:solidFill>
                <a:schemeClr val="accent6">
                  <a:lumMod val="50000"/>
                </a:schemeClr>
              </a:solidFill>
              <a:latin typeface="Bookman Old Style" pitchFamily="18" charset="0"/>
            </a:endParaRPr>
          </a:p>
        </p:txBody>
      </p:sp>
      <p:pic>
        <p:nvPicPr>
          <p:cNvPr id="8194" name="Picture 2" descr="C:\Documents and Settings\Admin\Рабочий стол\20736d700782.jpg"/>
          <p:cNvPicPr>
            <a:picLocks noChangeAspect="1" noChangeArrowheads="1"/>
          </p:cNvPicPr>
          <p:nvPr/>
        </p:nvPicPr>
        <p:blipFill rotWithShape="1">
          <a:blip r:embed="rId2">
            <a:extLst>
              <a:ext uri="{28A0092B-C50C-407E-A947-70E740481C1C}">
                <a14:useLocalDpi xmlns:a14="http://schemas.microsoft.com/office/drawing/2010/main" val="0"/>
              </a:ext>
            </a:extLst>
          </a:blip>
          <a:srcRect t="15810" b="8893"/>
          <a:stretch/>
        </p:blipFill>
        <p:spPr bwMode="auto">
          <a:xfrm>
            <a:off x="1913831" y="3717032"/>
            <a:ext cx="5184576" cy="2927897"/>
          </a:xfrm>
          <a:prstGeom prst="rect">
            <a:avLst/>
          </a:prstGeom>
          <a:noFill/>
          <a:scene3d>
            <a:camera prst="perspectiveRigh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6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smtClean="0">
                <a:solidFill>
                  <a:schemeClr val="tx2">
                    <a:lumMod val="75000"/>
                  </a:schemeClr>
                </a:solidFill>
                <a:latin typeface="Bookman Old Style" pitchFamily="18" charset="0"/>
              </a:rPr>
              <a:t>Как выбрать вид спорта?</a:t>
            </a:r>
            <a:endParaRPr lang="ru-RU" sz="3600" b="1" i="1" dirty="0">
              <a:solidFill>
                <a:schemeClr val="tx2">
                  <a:lumMod val="75000"/>
                </a:schemeClr>
              </a:solidFill>
              <a:latin typeface="Bookman Old Style" pitchFamily="18" charset="0"/>
            </a:endParaRPr>
          </a:p>
        </p:txBody>
      </p:sp>
      <p:sp>
        <p:nvSpPr>
          <p:cNvPr id="3" name="Объект 2"/>
          <p:cNvSpPr>
            <a:spLocks noGrp="1"/>
          </p:cNvSpPr>
          <p:nvPr>
            <p:ph idx="1"/>
          </p:nvPr>
        </p:nvSpPr>
        <p:spPr>
          <a:xfrm>
            <a:off x="457200" y="1600200"/>
            <a:ext cx="4762872" cy="4525963"/>
          </a:xfrm>
          <a:ln w="38100">
            <a:solidFill>
              <a:schemeClr val="accent6">
                <a:lumMod val="75000"/>
              </a:schemeClr>
            </a:solidFill>
          </a:ln>
        </p:spPr>
        <p:txBody>
          <a:bodyPr>
            <a:normAutofit fontScale="55000" lnSpcReduction="20000"/>
          </a:bodyPr>
          <a:lstStyle/>
          <a:p>
            <a:r>
              <a:rPr lang="ru-RU" b="1" i="1" u="sng" dirty="0" smtClean="0">
                <a:solidFill>
                  <a:schemeClr val="accent6">
                    <a:lumMod val="50000"/>
                  </a:schemeClr>
                </a:solidFill>
                <a:latin typeface="Bookman Old Style" pitchFamily="18" charset="0"/>
              </a:rPr>
              <a:t>Цель. </a:t>
            </a:r>
            <a:r>
              <a:rPr lang="ru-RU" b="1" i="1" dirty="0" smtClean="0">
                <a:solidFill>
                  <a:schemeClr val="accent6">
                    <a:lumMod val="50000"/>
                  </a:schemeClr>
                </a:solidFill>
                <a:latin typeface="Bookman Old Style" pitchFamily="18" charset="0"/>
              </a:rPr>
              <a:t>Помимо основной цели привести себя в тонус, вы наверняка имеете цели и более конкретные. Например, если больше всего вам хочется подтянуть мышцы пресса и ног, то выбирайте футбол, бег. Если вы хотите расширить грудную клетку и сделать грудные мышцы более рельефными, то вам нужно заняться плаванием. Если цель – найти новых друзей, выбирайте командный спорт, если вам важно научиться держать равновесие, развить гибкость и проворство, то выбирайте спортивные танцы и гимнастику.</a:t>
            </a:r>
            <a:endParaRPr lang="ru-RU" b="1" i="1" dirty="0">
              <a:solidFill>
                <a:schemeClr val="accent6">
                  <a:lumMod val="50000"/>
                </a:schemeClr>
              </a:solidFill>
              <a:latin typeface="Bookman Old Style" pitchFamily="18" charset="0"/>
            </a:endParaRPr>
          </a:p>
        </p:txBody>
      </p:sp>
      <p:pic>
        <p:nvPicPr>
          <p:cNvPr id="9218" name="Picture 2" descr="C:\Documents and Settings\Admin\Рабочий стол\e9b66b2609ef.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3259" r="19699"/>
          <a:stretch/>
        </p:blipFill>
        <p:spPr bwMode="auto">
          <a:xfrm>
            <a:off x="5652120" y="1484784"/>
            <a:ext cx="2676525"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05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i="1" dirty="0" smtClean="0">
                <a:solidFill>
                  <a:schemeClr val="tx2">
                    <a:lumMod val="75000"/>
                  </a:schemeClr>
                </a:solidFill>
                <a:latin typeface="Bookman Old Style" pitchFamily="18" charset="0"/>
              </a:rPr>
              <a:t>Как выбрать вид спорта?</a:t>
            </a:r>
            <a:endParaRPr lang="ru-RU" sz="3600" b="1" i="1" dirty="0">
              <a:solidFill>
                <a:schemeClr val="tx2">
                  <a:lumMod val="75000"/>
                </a:schemeClr>
              </a:solidFill>
              <a:latin typeface="Bookman Old Style" pitchFamily="18" charset="0"/>
            </a:endParaRPr>
          </a:p>
        </p:txBody>
      </p:sp>
      <p:sp>
        <p:nvSpPr>
          <p:cNvPr id="3" name="Объект 2"/>
          <p:cNvSpPr>
            <a:spLocks noGrp="1"/>
          </p:cNvSpPr>
          <p:nvPr>
            <p:ph idx="1"/>
          </p:nvPr>
        </p:nvSpPr>
        <p:spPr>
          <a:xfrm>
            <a:off x="2915816" y="980728"/>
            <a:ext cx="5976664" cy="5760640"/>
          </a:xfrm>
          <a:ln w="38100">
            <a:solidFill>
              <a:srgbClr val="009900"/>
            </a:solidFill>
          </a:ln>
        </p:spPr>
        <p:txBody>
          <a:bodyPr>
            <a:normAutofit fontScale="92500" lnSpcReduction="10000"/>
          </a:bodyPr>
          <a:lstStyle/>
          <a:p>
            <a:r>
              <a:rPr lang="ru-RU" sz="1600" b="1" i="1" dirty="0" smtClean="0">
                <a:solidFill>
                  <a:schemeClr val="accent6">
                    <a:lumMod val="50000"/>
                  </a:schemeClr>
                </a:solidFill>
                <a:latin typeface="Bookman Old Style" pitchFamily="18" charset="0"/>
              </a:rPr>
              <a:t>Водные виды спорта улучшают координацию, мышечный тонус и работу сердечнососудистой системы, выводят из организма лишнюю жидкость. Подходят для людей, испытывающих проблемы с позвоночником. Занятия в воде почти не имеют противопоказаний и особенно рекомендуются тем, кто страдает излишним или недостаточным весом. </a:t>
            </a:r>
          </a:p>
          <a:p>
            <a:endParaRPr lang="ru-RU" sz="1600" b="1" i="1" dirty="0" smtClean="0">
              <a:solidFill>
                <a:schemeClr val="accent6">
                  <a:lumMod val="50000"/>
                </a:schemeClr>
              </a:solidFill>
              <a:latin typeface="Bookman Old Style" pitchFamily="18" charset="0"/>
            </a:endParaRPr>
          </a:p>
          <a:p>
            <a:r>
              <a:rPr lang="ru-RU" sz="1600" b="1" i="1" dirty="0" smtClean="0">
                <a:solidFill>
                  <a:srgbClr val="009900"/>
                </a:solidFill>
                <a:latin typeface="Bookman Old Style" pitchFamily="18" charset="0"/>
              </a:rPr>
              <a:t>Силовой спорт Бодибилдинг и гиревой спорт позволяют быстро нарастить мышечную массу и сформировать красивое мускулистое тело. </a:t>
            </a:r>
          </a:p>
          <a:p>
            <a:endParaRPr lang="ru-RU" sz="1600" b="1" i="1" dirty="0" smtClean="0">
              <a:solidFill>
                <a:schemeClr val="accent6">
                  <a:lumMod val="50000"/>
                </a:schemeClr>
              </a:solidFill>
              <a:latin typeface="Bookman Old Style" pitchFamily="18" charset="0"/>
            </a:endParaRPr>
          </a:p>
          <a:p>
            <a:r>
              <a:rPr lang="ru-RU" sz="1600" b="1" i="1" dirty="0" smtClean="0">
                <a:solidFill>
                  <a:schemeClr val="accent6">
                    <a:lumMod val="50000"/>
                  </a:schemeClr>
                </a:solidFill>
                <a:latin typeface="Bookman Old Style" pitchFamily="18" charset="0"/>
              </a:rPr>
              <a:t>Легкие нагрузки Бег, прыжки, катание на лыжах и роликах, танцы отлично тренируют сердечнососудистую систему и тонизируют мышцы. </a:t>
            </a:r>
          </a:p>
          <a:p>
            <a:pPr marL="0" indent="0">
              <a:buNone/>
            </a:pPr>
            <a:endParaRPr lang="ru-RU" sz="1600" b="1" i="1" dirty="0" smtClean="0">
              <a:solidFill>
                <a:schemeClr val="accent6">
                  <a:lumMod val="50000"/>
                </a:schemeClr>
              </a:solidFill>
              <a:latin typeface="Bookman Old Style" pitchFamily="18" charset="0"/>
            </a:endParaRPr>
          </a:p>
          <a:p>
            <a:r>
              <a:rPr lang="ru-RU" sz="1600" b="1" i="1" dirty="0" smtClean="0">
                <a:solidFill>
                  <a:schemeClr val="tx2">
                    <a:lumMod val="50000"/>
                  </a:schemeClr>
                </a:solidFill>
                <a:latin typeface="Bookman Old Style" pitchFamily="18" charset="0"/>
              </a:rPr>
              <a:t>Упражнения на растяжку улучшают осанку, избавляют от болей в спине и мышцах, формируют гибкость тела и подвижность суставов. Мышцы становятся более эластичными, улучшается их питание и поднимается общий тонус организма.</a:t>
            </a:r>
            <a:endParaRPr lang="ru-RU" sz="1600" b="1" i="1" dirty="0">
              <a:solidFill>
                <a:schemeClr val="tx2">
                  <a:lumMod val="50000"/>
                </a:schemeClr>
              </a:solidFill>
              <a:latin typeface="Bookman Old Style" pitchFamily="18" charset="0"/>
            </a:endParaRPr>
          </a:p>
        </p:txBody>
      </p:sp>
      <p:pic>
        <p:nvPicPr>
          <p:cNvPr id="10242" name="Picture 2" descr="C:\Documents and Settings\Admin\Рабочий стол\d6c040ffc5c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9543" r="13359"/>
          <a:stretch/>
        </p:blipFill>
        <p:spPr bwMode="auto">
          <a:xfrm>
            <a:off x="251520" y="1556792"/>
            <a:ext cx="2880319" cy="421188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1884</Words>
  <Application>Microsoft Office PowerPoint</Application>
  <PresentationFormat>Экран (4:3)</PresentationFormat>
  <Paragraphs>94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Каждый может стать Олимпийцем!</vt:lpstr>
      <vt:lpstr>Гипотеза:</vt:lpstr>
      <vt:lpstr>Цель :</vt:lpstr>
      <vt:lpstr>Вопросы:</vt:lpstr>
      <vt:lpstr>Задачи:</vt:lpstr>
      <vt:lpstr>Как выбрать вид спорта? </vt:lpstr>
      <vt:lpstr>Как выбрать вид спорта?</vt:lpstr>
      <vt:lpstr>Как выбрать вид спорта?</vt:lpstr>
      <vt:lpstr>Как выбрать вид спорта?</vt:lpstr>
      <vt:lpstr>С чего начать?</vt:lpstr>
      <vt:lpstr>Режим спортсмена</vt:lpstr>
      <vt:lpstr>От чего отказаться</vt:lpstr>
      <vt:lpstr>Презентация PowerPoint</vt:lpstr>
      <vt:lpstr>С кого брать пример?  </vt:lpstr>
      <vt:lpstr>Презентация PowerPoint</vt:lpstr>
      <vt:lpstr>Ольга Зайцева</vt:lpstr>
      <vt:lpstr>Вячеслав Фетисов</vt:lpstr>
      <vt:lpstr>Евгений Кафельников</vt:lpstr>
      <vt:lpstr>Вывод:</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Каждый может стать Олимпийцем!</dc:title>
  <dc:creator>Admin</dc:creator>
  <cp:lastModifiedBy>Admin</cp:lastModifiedBy>
  <cp:revision>53</cp:revision>
  <dcterms:created xsi:type="dcterms:W3CDTF">2012-04-03T12:17:51Z</dcterms:created>
  <dcterms:modified xsi:type="dcterms:W3CDTF">2012-04-16T16:28:13Z</dcterms:modified>
</cp:coreProperties>
</file>